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0" r:id="rId7"/>
    <p:sldId id="263" r:id="rId8"/>
    <p:sldId id="259" r:id="rId9"/>
    <p:sldId id="265" r:id="rId10"/>
    <p:sldId id="274" r:id="rId11"/>
    <p:sldId id="275" r:id="rId12"/>
    <p:sldId id="278" r:id="rId13"/>
    <p:sldId id="280" r:id="rId14"/>
    <p:sldId id="277" r:id="rId15"/>
    <p:sldId id="290" r:id="rId16"/>
    <p:sldId id="283" r:id="rId17"/>
    <p:sldId id="289" r:id="rId18"/>
    <p:sldId id="276" r:id="rId19"/>
    <p:sldId id="286" r:id="rId20"/>
    <p:sldId id="264" r:id="rId21"/>
    <p:sldId id="291" r:id="rId22"/>
    <p:sldId id="293" r:id="rId23"/>
    <p:sldId id="292"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2A393A-B968-4AB5-FA06-959464DAED54}" name="Sharne-Mare Lesabe" initials="SL" userId="S::sharne@catalystsolutions.global::940eeb76-b566-4549-bc50-40ba7e9646f2" providerId="AD"/>
  <p188:author id="{040E435B-3A42-8603-A7E9-4F79C0CA5151}" name="Emma Daugherty" initials="ED" userId="S::emma@catalystsolutions.global::0350b4b2-72d1-4cd0-8f29-eef0c7fbb9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59"/>
    <a:srgbClr val="41719C"/>
    <a:srgbClr val="F03E36"/>
    <a:srgbClr val="3747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D5927-22D8-4173-A558-54FDE9E4AD23}" v="144" dt="2025-05-14T06:03:15.633"/>
    <p1510:client id="{BE4EBB66-56FB-43C6-A8E9-C58C9FE78873}" v="2" dt="2025-05-14T15:54:55.211"/>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82"/>
  </p:normalViewPr>
  <p:slideViewPr>
    <p:cSldViewPr snapToGrid="0" snapToObjects="1">
      <p:cViewPr varScale="1">
        <p:scale>
          <a:sx n="101" d="100"/>
          <a:sy n="101" d="100"/>
        </p:scale>
        <p:origin x="14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ne-Mare Lesabe" userId="940eeb76-b566-4549-bc50-40ba7e9646f2" providerId="ADAL" clId="{BE4EBB66-56FB-43C6-A8E9-C58C9FE78873}"/>
    <pc:docChg chg="undo custSel modSld">
      <pc:chgData name="Sharne-Mare Lesabe" userId="940eeb76-b566-4549-bc50-40ba7e9646f2" providerId="ADAL" clId="{BE4EBB66-56FB-43C6-A8E9-C58C9FE78873}" dt="2025-05-14T16:00:35.090" v="523" actId="5793"/>
      <pc:docMkLst>
        <pc:docMk/>
      </pc:docMkLst>
      <pc:sldChg chg="modSp mod">
        <pc:chgData name="Sharne-Mare Lesabe" userId="940eeb76-b566-4549-bc50-40ba7e9646f2" providerId="ADAL" clId="{BE4EBB66-56FB-43C6-A8E9-C58C9FE78873}" dt="2025-05-14T15:50:47.604" v="14" actId="20577"/>
        <pc:sldMkLst>
          <pc:docMk/>
          <pc:sldMk cId="353770807" sldId="256"/>
        </pc:sldMkLst>
        <pc:spChg chg="mod">
          <ac:chgData name="Sharne-Mare Lesabe" userId="940eeb76-b566-4549-bc50-40ba7e9646f2" providerId="ADAL" clId="{BE4EBB66-56FB-43C6-A8E9-C58C9FE78873}" dt="2025-05-14T15:50:47.604" v="14" actId="20577"/>
          <ac:spMkLst>
            <pc:docMk/>
            <pc:sldMk cId="353770807" sldId="256"/>
            <ac:spMk id="9" creationId="{00000000-0000-0000-0000-000000000000}"/>
          </ac:spMkLst>
        </pc:spChg>
      </pc:sldChg>
      <pc:sldChg chg="modSp mod">
        <pc:chgData name="Sharne-Mare Lesabe" userId="940eeb76-b566-4549-bc50-40ba7e9646f2" providerId="ADAL" clId="{BE4EBB66-56FB-43C6-A8E9-C58C9FE78873}" dt="2025-05-14T15:53:19.006" v="43" actId="20577"/>
        <pc:sldMkLst>
          <pc:docMk/>
          <pc:sldMk cId="1176492171" sldId="260"/>
        </pc:sldMkLst>
        <pc:spChg chg="mod">
          <ac:chgData name="Sharne-Mare Lesabe" userId="940eeb76-b566-4549-bc50-40ba7e9646f2" providerId="ADAL" clId="{BE4EBB66-56FB-43C6-A8E9-C58C9FE78873}" dt="2025-05-14T15:53:19.006" v="43" actId="20577"/>
          <ac:spMkLst>
            <pc:docMk/>
            <pc:sldMk cId="1176492171" sldId="260"/>
            <ac:spMk id="17" creationId="{00000000-0000-0000-0000-000000000000}"/>
          </ac:spMkLst>
        </pc:spChg>
      </pc:sldChg>
      <pc:sldChg chg="modSp mod">
        <pc:chgData name="Sharne-Mare Lesabe" userId="940eeb76-b566-4549-bc50-40ba7e9646f2" providerId="ADAL" clId="{BE4EBB66-56FB-43C6-A8E9-C58C9FE78873}" dt="2025-05-14T16:00:35.090" v="523" actId="5793"/>
        <pc:sldMkLst>
          <pc:docMk/>
          <pc:sldMk cId="247053364" sldId="286"/>
        </pc:sldMkLst>
        <pc:spChg chg="mod">
          <ac:chgData name="Sharne-Mare Lesabe" userId="940eeb76-b566-4549-bc50-40ba7e9646f2" providerId="ADAL" clId="{BE4EBB66-56FB-43C6-A8E9-C58C9FE78873}" dt="2025-05-14T16:00:35.090" v="523" actId="5793"/>
          <ac:spMkLst>
            <pc:docMk/>
            <pc:sldMk cId="247053364" sldId="286"/>
            <ac:spMk id="17" creationId="{00000000-0000-0000-0000-000000000000}"/>
          </ac:spMkLst>
        </pc:spChg>
      </pc:sldChg>
      <pc:sldChg chg="modSp mod">
        <pc:chgData name="Sharne-Mare Lesabe" userId="940eeb76-b566-4549-bc50-40ba7e9646f2" providerId="ADAL" clId="{BE4EBB66-56FB-43C6-A8E9-C58C9FE78873}" dt="2025-05-14T15:56:22.958" v="69" actId="20577"/>
        <pc:sldMkLst>
          <pc:docMk/>
          <pc:sldMk cId="3713961082" sldId="289"/>
        </pc:sldMkLst>
        <pc:graphicFrameChg chg="modGraphic">
          <ac:chgData name="Sharne-Mare Lesabe" userId="940eeb76-b566-4549-bc50-40ba7e9646f2" providerId="ADAL" clId="{BE4EBB66-56FB-43C6-A8E9-C58C9FE78873}" dt="2025-05-14T15:56:22.958" v="69" actId="20577"/>
          <ac:graphicFrameMkLst>
            <pc:docMk/>
            <pc:sldMk cId="3713961082" sldId="289"/>
            <ac:graphicFrameMk id="14" creationId="{7CEF4964-E66D-4775-A7C5-B939CA052372}"/>
          </ac:graphicFrameMkLst>
        </pc:graphicFrameChg>
      </pc:sldChg>
      <pc:sldChg chg="modSp mod">
        <pc:chgData name="Sharne-Mare Lesabe" userId="940eeb76-b566-4549-bc50-40ba7e9646f2" providerId="ADAL" clId="{BE4EBB66-56FB-43C6-A8E9-C58C9FE78873}" dt="2025-05-14T15:55:18.544" v="45" actId="20577"/>
        <pc:sldMkLst>
          <pc:docMk/>
          <pc:sldMk cId="2014341044" sldId="290"/>
        </pc:sldMkLst>
        <pc:graphicFrameChg chg="modGraphic">
          <ac:chgData name="Sharne-Mare Lesabe" userId="940eeb76-b566-4549-bc50-40ba7e9646f2" providerId="ADAL" clId="{BE4EBB66-56FB-43C6-A8E9-C58C9FE78873}" dt="2025-05-14T15:55:18.544" v="45" actId="20577"/>
          <ac:graphicFrameMkLst>
            <pc:docMk/>
            <pc:sldMk cId="2014341044" sldId="290"/>
            <ac:graphicFrameMk id="14" creationId="{7CEF4964-E66D-4775-A7C5-B939CA052372}"/>
          </ac:graphicFrameMkLst>
        </pc:graphicFrameChg>
      </pc:sldChg>
      <pc:sldChg chg="modSp mod">
        <pc:chgData name="Sharne-Mare Lesabe" userId="940eeb76-b566-4549-bc50-40ba7e9646f2" providerId="ADAL" clId="{BE4EBB66-56FB-43C6-A8E9-C58C9FE78873}" dt="2025-05-14T15:59:14.427" v="500" actId="313"/>
        <pc:sldMkLst>
          <pc:docMk/>
          <pc:sldMk cId="2976752562" sldId="291"/>
        </pc:sldMkLst>
        <pc:spChg chg="mod">
          <ac:chgData name="Sharne-Mare Lesabe" userId="940eeb76-b566-4549-bc50-40ba7e9646f2" providerId="ADAL" clId="{BE4EBB66-56FB-43C6-A8E9-C58C9FE78873}" dt="2025-05-14T15:59:14.427" v="500" actId="313"/>
          <ac:spMkLst>
            <pc:docMk/>
            <pc:sldMk cId="2976752562" sldId="291"/>
            <ac:spMk id="17" creationId="{26B18C4B-1521-061A-C1A0-92CF538BA0EF}"/>
          </ac:spMkLst>
        </pc:spChg>
      </pc:sldChg>
      <pc:sldChg chg="modSp mod modCm">
        <pc:chgData name="Sharne-Mare Lesabe" userId="940eeb76-b566-4549-bc50-40ba7e9646f2" providerId="ADAL" clId="{BE4EBB66-56FB-43C6-A8E9-C58C9FE78873}" dt="2025-05-14T15:59:35.381" v="516" actId="5793"/>
        <pc:sldMkLst>
          <pc:docMk/>
          <pc:sldMk cId="2442753270" sldId="292"/>
        </pc:sldMkLst>
        <pc:spChg chg="mod">
          <ac:chgData name="Sharne-Mare Lesabe" userId="940eeb76-b566-4549-bc50-40ba7e9646f2" providerId="ADAL" clId="{BE4EBB66-56FB-43C6-A8E9-C58C9FE78873}" dt="2025-05-14T15:59:35.381" v="516" actId="5793"/>
          <ac:spMkLst>
            <pc:docMk/>
            <pc:sldMk cId="2442753270" sldId="292"/>
            <ac:spMk id="17" creationId="{54718E24-F50D-2035-5E75-A6572361DAD2}"/>
          </ac:spMkLst>
        </pc:spChg>
        <pc:extLst>
          <p:ext xmlns:p="http://schemas.openxmlformats.org/presentationml/2006/main" uri="{D6D511B9-2390-475A-947B-AFAB55BFBCF1}">
            <pc226:cmChg xmlns:pc226="http://schemas.microsoft.com/office/powerpoint/2022/06/main/command" chg="mod">
              <pc226:chgData name="Sharne-Mare Lesabe" userId="940eeb76-b566-4549-bc50-40ba7e9646f2" providerId="ADAL" clId="{BE4EBB66-56FB-43C6-A8E9-C58C9FE78873}" dt="2025-05-14T15:59:35.381" v="516" actId="5793"/>
              <pc2:cmMkLst xmlns:pc2="http://schemas.microsoft.com/office/powerpoint/2019/9/main/command">
                <pc:docMk/>
                <pc:sldMk cId="2442753270" sldId="292"/>
                <pc2:cmMk id="{DBDAD0C7-D4C6-4069-A05E-CF7E709612E9}"/>
              </pc2:cmMkLst>
            </pc226:cmChg>
          </p:ext>
        </pc:extLst>
      </pc:sldChg>
      <pc:sldChg chg="modSp mod">
        <pc:chgData name="Sharne-Mare Lesabe" userId="940eeb76-b566-4549-bc50-40ba7e9646f2" providerId="ADAL" clId="{BE4EBB66-56FB-43C6-A8E9-C58C9FE78873}" dt="2025-05-14T15:59:21.155" v="501" actId="20577"/>
        <pc:sldMkLst>
          <pc:docMk/>
          <pc:sldMk cId="2020757827" sldId="293"/>
        </pc:sldMkLst>
        <pc:spChg chg="mod">
          <ac:chgData name="Sharne-Mare Lesabe" userId="940eeb76-b566-4549-bc50-40ba7e9646f2" providerId="ADAL" clId="{BE4EBB66-56FB-43C6-A8E9-C58C9FE78873}" dt="2025-05-14T15:59:21.155" v="501" actId="20577"/>
          <ac:spMkLst>
            <pc:docMk/>
            <pc:sldMk cId="2020757827" sldId="293"/>
            <ac:spMk id="17" creationId="{9769B25D-15AF-8401-817D-810D0785B4C2}"/>
          </ac:spMkLst>
        </pc:spChg>
      </pc:sldChg>
    </pc:docChg>
  </pc:docChgLst>
  <pc:docChgLst>
    <pc:chgData name="Sharne-Mare Lesabe" userId="S::sharne@catalystsolutions.global::940eeb76-b566-4549-bc50-40ba7e9646f2" providerId="AD" clId="Web-{92C21C2D-5911-98A8-BFF7-3414CB323E4B}"/>
    <pc:docChg chg="mod modSld">
      <pc:chgData name="Sharne-Mare Lesabe" userId="S::sharne@catalystsolutions.global::940eeb76-b566-4549-bc50-40ba7e9646f2" providerId="AD" clId="Web-{92C21C2D-5911-98A8-BFF7-3414CB323E4B}" dt="2025-05-13T18:40:40.960" v="20"/>
      <pc:docMkLst>
        <pc:docMk/>
      </pc:docMkLst>
      <pc:sldChg chg="modSp">
        <pc:chgData name="Sharne-Mare Lesabe" userId="S::sharne@catalystsolutions.global::940eeb76-b566-4549-bc50-40ba7e9646f2" providerId="AD" clId="Web-{92C21C2D-5911-98A8-BFF7-3414CB323E4B}" dt="2025-05-13T18:37:54.095" v="3" actId="20577"/>
        <pc:sldMkLst>
          <pc:docMk/>
          <pc:sldMk cId="3422493270" sldId="274"/>
        </pc:sldMkLst>
        <pc:spChg chg="mod">
          <ac:chgData name="Sharne-Mare Lesabe" userId="S::sharne@catalystsolutions.global::940eeb76-b566-4549-bc50-40ba7e9646f2" providerId="AD" clId="Web-{92C21C2D-5911-98A8-BFF7-3414CB323E4B}" dt="2025-05-13T18:37:54.095" v="3" actId="20577"/>
          <ac:spMkLst>
            <pc:docMk/>
            <pc:sldMk cId="3422493270" sldId="274"/>
            <ac:spMk id="17" creationId="{00000000-0000-0000-0000-000000000000}"/>
          </ac:spMkLst>
        </pc:spChg>
      </pc:sldChg>
      <pc:sldChg chg="modSp">
        <pc:chgData name="Sharne-Mare Lesabe" userId="S::sharne@catalystsolutions.global::940eeb76-b566-4549-bc50-40ba7e9646f2" providerId="AD" clId="Web-{92C21C2D-5911-98A8-BFF7-3414CB323E4B}" dt="2025-05-13T18:40:40.960" v="20"/>
        <pc:sldMkLst>
          <pc:docMk/>
          <pc:sldMk cId="1139906576" sldId="280"/>
        </pc:sldMkLst>
        <pc:graphicFrameChg chg="mod modGraphic">
          <ac:chgData name="Sharne-Mare Lesabe" userId="S::sharne@catalystsolutions.global::940eeb76-b566-4549-bc50-40ba7e9646f2" providerId="AD" clId="Web-{92C21C2D-5911-98A8-BFF7-3414CB323E4B}" dt="2025-05-13T18:40:40.960" v="20"/>
          <ac:graphicFrameMkLst>
            <pc:docMk/>
            <pc:sldMk cId="1139906576" sldId="280"/>
            <ac:graphicFrameMk id="3" creationId="{697E927D-BC01-436A-AB18-DA22EE21BFC4}"/>
          </ac:graphicFrameMkLst>
        </pc:graphicFrameChg>
      </pc:sldChg>
    </pc:docChg>
  </pc:docChgLst>
  <pc:docChgLst>
    <pc:chgData name="Emma Daugherty" userId="0350b4b2-72d1-4cd0-8f29-eef0c7fbb9e0" providerId="ADAL" clId="{585D5927-22D8-4173-A558-54FDE9E4AD23}"/>
    <pc:docChg chg="undo redo custSel addSld modSld sldOrd">
      <pc:chgData name="Emma Daugherty" userId="0350b4b2-72d1-4cd0-8f29-eef0c7fbb9e0" providerId="ADAL" clId="{585D5927-22D8-4173-A558-54FDE9E4AD23}" dt="2025-05-14T12:27:54.383" v="1911" actId="20577"/>
      <pc:docMkLst>
        <pc:docMk/>
      </pc:docMkLst>
      <pc:sldChg chg="modSp">
        <pc:chgData name="Emma Daugherty" userId="0350b4b2-72d1-4cd0-8f29-eef0c7fbb9e0" providerId="ADAL" clId="{585D5927-22D8-4173-A558-54FDE9E4AD23}" dt="2025-05-12T09:56:50.311" v="1"/>
        <pc:sldMkLst>
          <pc:docMk/>
          <pc:sldMk cId="353770807" sldId="256"/>
        </pc:sldMkLst>
        <pc:spChg chg="mod">
          <ac:chgData name="Emma Daugherty" userId="0350b4b2-72d1-4cd0-8f29-eef0c7fbb9e0" providerId="ADAL" clId="{585D5927-22D8-4173-A558-54FDE9E4AD23}" dt="2025-05-12T09:56:50.311" v="1"/>
          <ac:spMkLst>
            <pc:docMk/>
            <pc:sldMk cId="353770807" sldId="256"/>
            <ac:spMk id="9" creationId="{00000000-0000-0000-0000-000000000000}"/>
          </ac:spMkLst>
        </pc:spChg>
      </pc:sldChg>
      <pc:sldChg chg="modSp mod">
        <pc:chgData name="Emma Daugherty" userId="0350b4b2-72d1-4cd0-8f29-eef0c7fbb9e0" providerId="ADAL" clId="{585D5927-22D8-4173-A558-54FDE9E4AD23}" dt="2025-05-14T06:00:47.093" v="1622" actId="242"/>
        <pc:sldMkLst>
          <pc:docMk/>
          <pc:sldMk cId="161640770" sldId="257"/>
        </pc:sldMkLst>
        <pc:spChg chg="mod">
          <ac:chgData name="Emma Daugherty" userId="0350b4b2-72d1-4cd0-8f29-eef0c7fbb9e0" providerId="ADAL" clId="{585D5927-22D8-4173-A558-54FDE9E4AD23}" dt="2025-05-14T05:51:37.665" v="1402"/>
          <ac:spMkLst>
            <pc:docMk/>
            <pc:sldMk cId="161640770" sldId="257"/>
            <ac:spMk id="12" creationId="{00000000-0000-0000-0000-000000000000}"/>
          </ac:spMkLst>
        </pc:spChg>
        <pc:graphicFrameChg chg="mod modGraphic">
          <ac:chgData name="Emma Daugherty" userId="0350b4b2-72d1-4cd0-8f29-eef0c7fbb9e0" providerId="ADAL" clId="{585D5927-22D8-4173-A558-54FDE9E4AD23}" dt="2025-05-14T06:00:47.093" v="1622" actId="242"/>
          <ac:graphicFrameMkLst>
            <pc:docMk/>
            <pc:sldMk cId="161640770" sldId="257"/>
            <ac:graphicFrameMk id="2" creationId="{DA5478E2-ECB1-4D7A-9817-66DD2C05D880}"/>
          </ac:graphicFrameMkLst>
        </pc:graphicFrameChg>
      </pc:sldChg>
      <pc:sldChg chg="modSp mod">
        <pc:chgData name="Emma Daugherty" userId="0350b4b2-72d1-4cd0-8f29-eef0c7fbb9e0" providerId="ADAL" clId="{585D5927-22D8-4173-A558-54FDE9E4AD23}" dt="2025-05-14T05:51:37.665" v="1402"/>
        <pc:sldMkLst>
          <pc:docMk/>
          <pc:sldMk cId="1943361350" sldId="259"/>
        </pc:sldMkLst>
        <pc:spChg chg="mod">
          <ac:chgData name="Emma Daugherty" userId="0350b4b2-72d1-4cd0-8f29-eef0c7fbb9e0" providerId="ADAL" clId="{585D5927-22D8-4173-A558-54FDE9E4AD23}" dt="2025-05-13T13:15:43.789" v="751" actId="20577"/>
          <ac:spMkLst>
            <pc:docMk/>
            <pc:sldMk cId="1943361350" sldId="259"/>
            <ac:spMk id="9" creationId="{00000000-0000-0000-0000-000000000000}"/>
          </ac:spMkLst>
        </pc:spChg>
        <pc:spChg chg="mod">
          <ac:chgData name="Emma Daugherty" userId="0350b4b2-72d1-4cd0-8f29-eef0c7fbb9e0" providerId="ADAL" clId="{585D5927-22D8-4173-A558-54FDE9E4AD23}" dt="2025-05-14T05:51:37.665" v="1402"/>
          <ac:spMkLst>
            <pc:docMk/>
            <pc:sldMk cId="1943361350" sldId="259"/>
            <ac:spMk id="12" creationId="{00000000-0000-0000-0000-000000000000}"/>
          </ac:spMkLst>
        </pc:spChg>
      </pc:sldChg>
      <pc:sldChg chg="modSp mod">
        <pc:chgData name="Emma Daugherty" userId="0350b4b2-72d1-4cd0-8f29-eef0c7fbb9e0" providerId="ADAL" clId="{585D5927-22D8-4173-A558-54FDE9E4AD23}" dt="2025-05-14T05:52:59.553" v="1525" actId="313"/>
        <pc:sldMkLst>
          <pc:docMk/>
          <pc:sldMk cId="1176492171" sldId="260"/>
        </pc:sldMkLst>
        <pc:spChg chg="mod">
          <ac:chgData name="Emma Daugherty" userId="0350b4b2-72d1-4cd0-8f29-eef0c7fbb9e0" providerId="ADAL" clId="{585D5927-22D8-4173-A558-54FDE9E4AD23}" dt="2025-05-14T05:51:37.665" v="1402"/>
          <ac:spMkLst>
            <pc:docMk/>
            <pc:sldMk cId="1176492171" sldId="260"/>
            <ac:spMk id="12" creationId="{00000000-0000-0000-0000-000000000000}"/>
          </ac:spMkLst>
        </pc:spChg>
        <pc:spChg chg="mod">
          <ac:chgData name="Emma Daugherty" userId="0350b4b2-72d1-4cd0-8f29-eef0c7fbb9e0" providerId="ADAL" clId="{585D5927-22D8-4173-A558-54FDE9E4AD23}" dt="2025-05-14T05:52:59.553" v="1525" actId="313"/>
          <ac:spMkLst>
            <pc:docMk/>
            <pc:sldMk cId="1176492171" sldId="260"/>
            <ac:spMk id="17" creationId="{00000000-0000-0000-0000-000000000000}"/>
          </ac:spMkLst>
        </pc:spChg>
      </pc:sldChg>
      <pc:sldChg chg="modSp mod">
        <pc:chgData name="Emma Daugherty" userId="0350b4b2-72d1-4cd0-8f29-eef0c7fbb9e0" providerId="ADAL" clId="{585D5927-22D8-4173-A558-54FDE9E4AD23}" dt="2025-05-14T05:53:38.536" v="1533" actId="20577"/>
        <pc:sldMkLst>
          <pc:docMk/>
          <pc:sldMk cId="894579667" sldId="263"/>
        </pc:sldMkLst>
        <pc:spChg chg="mod">
          <ac:chgData name="Emma Daugherty" userId="0350b4b2-72d1-4cd0-8f29-eef0c7fbb9e0" providerId="ADAL" clId="{585D5927-22D8-4173-A558-54FDE9E4AD23}" dt="2025-05-14T05:51:37.665" v="1402"/>
          <ac:spMkLst>
            <pc:docMk/>
            <pc:sldMk cId="894579667" sldId="263"/>
            <ac:spMk id="12" creationId="{00000000-0000-0000-0000-000000000000}"/>
          </ac:spMkLst>
        </pc:spChg>
        <pc:spChg chg="mod">
          <ac:chgData name="Emma Daugherty" userId="0350b4b2-72d1-4cd0-8f29-eef0c7fbb9e0" providerId="ADAL" clId="{585D5927-22D8-4173-A558-54FDE9E4AD23}" dt="2025-05-14T05:53:38.536" v="1533" actId="20577"/>
          <ac:spMkLst>
            <pc:docMk/>
            <pc:sldMk cId="894579667" sldId="263"/>
            <ac:spMk id="17" creationId="{00000000-0000-0000-0000-000000000000}"/>
          </ac:spMkLst>
        </pc:spChg>
      </pc:sldChg>
      <pc:sldChg chg="modSp add mod">
        <pc:chgData name="Emma Daugherty" userId="0350b4b2-72d1-4cd0-8f29-eef0c7fbb9e0" providerId="ADAL" clId="{585D5927-22D8-4173-A558-54FDE9E4AD23}" dt="2025-05-13T13:40:14.721" v="1144" actId="20577"/>
        <pc:sldMkLst>
          <pc:docMk/>
          <pc:sldMk cId="4139454150" sldId="264"/>
        </pc:sldMkLst>
        <pc:spChg chg="mod">
          <ac:chgData name="Emma Daugherty" userId="0350b4b2-72d1-4cd0-8f29-eef0c7fbb9e0" providerId="ADAL" clId="{585D5927-22D8-4173-A558-54FDE9E4AD23}" dt="2025-05-13T13:15:38.298" v="749" actId="20577"/>
          <ac:spMkLst>
            <pc:docMk/>
            <pc:sldMk cId="4139454150" sldId="264"/>
            <ac:spMk id="9" creationId="{00000000-0000-0000-0000-000000000000}"/>
          </ac:spMkLst>
        </pc:spChg>
        <pc:spChg chg="mod">
          <ac:chgData name="Emma Daugherty" userId="0350b4b2-72d1-4cd0-8f29-eef0c7fbb9e0" providerId="ADAL" clId="{585D5927-22D8-4173-A558-54FDE9E4AD23}" dt="2025-05-13T13:40:14.721" v="1144" actId="20577"/>
          <ac:spMkLst>
            <pc:docMk/>
            <pc:sldMk cId="4139454150" sldId="264"/>
            <ac:spMk id="11" creationId="{00000000-0000-0000-0000-000000000000}"/>
          </ac:spMkLst>
        </pc:spChg>
        <pc:spChg chg="mod">
          <ac:chgData name="Emma Daugherty" userId="0350b4b2-72d1-4cd0-8f29-eef0c7fbb9e0" providerId="ADAL" clId="{585D5927-22D8-4173-A558-54FDE9E4AD23}" dt="2025-05-13T13:39:58.347" v="1142" actId="20577"/>
          <ac:spMkLst>
            <pc:docMk/>
            <pc:sldMk cId="4139454150" sldId="264"/>
            <ac:spMk id="16" creationId="{00000000-0000-0000-0000-000000000000}"/>
          </ac:spMkLst>
        </pc:spChg>
      </pc:sldChg>
      <pc:sldChg chg="modSp mod">
        <pc:chgData name="Emma Daugherty" userId="0350b4b2-72d1-4cd0-8f29-eef0c7fbb9e0" providerId="ADAL" clId="{585D5927-22D8-4173-A558-54FDE9E4AD23}" dt="2025-05-14T06:00:29.974" v="1620" actId="2711"/>
        <pc:sldMkLst>
          <pc:docMk/>
          <pc:sldMk cId="1845090765" sldId="265"/>
        </pc:sldMkLst>
        <pc:spChg chg="mod">
          <ac:chgData name="Emma Daugherty" userId="0350b4b2-72d1-4cd0-8f29-eef0c7fbb9e0" providerId="ADAL" clId="{585D5927-22D8-4173-A558-54FDE9E4AD23}" dt="2025-05-14T05:51:37.665" v="1402"/>
          <ac:spMkLst>
            <pc:docMk/>
            <pc:sldMk cId="1845090765" sldId="265"/>
            <ac:spMk id="12" creationId="{00000000-0000-0000-0000-000000000000}"/>
          </ac:spMkLst>
        </pc:spChg>
        <pc:spChg chg="mod">
          <ac:chgData name="Emma Daugherty" userId="0350b4b2-72d1-4cd0-8f29-eef0c7fbb9e0" providerId="ADAL" clId="{585D5927-22D8-4173-A558-54FDE9E4AD23}" dt="2025-05-13T13:02:51.042" v="700" actId="20577"/>
          <ac:spMkLst>
            <pc:docMk/>
            <pc:sldMk cId="1845090765" sldId="265"/>
            <ac:spMk id="17" creationId="{00000000-0000-0000-0000-000000000000}"/>
          </ac:spMkLst>
        </pc:spChg>
        <pc:graphicFrameChg chg="mod modGraphic">
          <ac:chgData name="Emma Daugherty" userId="0350b4b2-72d1-4cd0-8f29-eef0c7fbb9e0" providerId="ADAL" clId="{585D5927-22D8-4173-A558-54FDE9E4AD23}" dt="2025-05-14T06:00:29.974" v="1620" actId="2711"/>
          <ac:graphicFrameMkLst>
            <pc:docMk/>
            <pc:sldMk cId="1845090765" sldId="265"/>
            <ac:graphicFrameMk id="2" creationId="{7ACB3E30-9753-4184-B5EE-EFFAAD7CF30B}"/>
          </ac:graphicFrameMkLst>
        </pc:graphicFrameChg>
      </pc:sldChg>
      <pc:sldChg chg="addSp delSp modSp mod">
        <pc:chgData name="Emma Daugherty" userId="0350b4b2-72d1-4cd0-8f29-eef0c7fbb9e0" providerId="ADAL" clId="{585D5927-22D8-4173-A558-54FDE9E4AD23}" dt="2025-05-14T06:00:23.298" v="1619" actId="2711"/>
        <pc:sldMkLst>
          <pc:docMk/>
          <pc:sldMk cId="3422493270" sldId="274"/>
        </pc:sldMkLst>
        <pc:spChg chg="mod">
          <ac:chgData name="Emma Daugherty" userId="0350b4b2-72d1-4cd0-8f29-eef0c7fbb9e0" providerId="ADAL" clId="{585D5927-22D8-4173-A558-54FDE9E4AD23}" dt="2025-05-14T05:51:37.665" v="1402"/>
          <ac:spMkLst>
            <pc:docMk/>
            <pc:sldMk cId="3422493270" sldId="274"/>
            <ac:spMk id="12" creationId="{00000000-0000-0000-0000-000000000000}"/>
          </ac:spMkLst>
        </pc:spChg>
        <pc:graphicFrameChg chg="add mod">
          <ac:chgData name="Emma Daugherty" userId="0350b4b2-72d1-4cd0-8f29-eef0c7fbb9e0" providerId="ADAL" clId="{585D5927-22D8-4173-A558-54FDE9E4AD23}" dt="2025-05-14T06:00:23.298" v="1619" actId="2711"/>
          <ac:graphicFrameMkLst>
            <pc:docMk/>
            <pc:sldMk cId="3422493270" sldId="274"/>
            <ac:graphicFrameMk id="2" creationId="{A6FCDC07-F7AD-670B-2984-6239C1C59CF4}"/>
          </ac:graphicFrameMkLst>
        </pc:graphicFrameChg>
      </pc:sldChg>
      <pc:sldChg chg="addSp delSp modSp mod">
        <pc:chgData name="Emma Daugherty" userId="0350b4b2-72d1-4cd0-8f29-eef0c7fbb9e0" providerId="ADAL" clId="{585D5927-22D8-4173-A558-54FDE9E4AD23}" dt="2025-05-14T06:00:18.345" v="1618" actId="2711"/>
        <pc:sldMkLst>
          <pc:docMk/>
          <pc:sldMk cId="2245682074" sldId="275"/>
        </pc:sldMkLst>
        <pc:spChg chg="mod">
          <ac:chgData name="Emma Daugherty" userId="0350b4b2-72d1-4cd0-8f29-eef0c7fbb9e0" providerId="ADAL" clId="{585D5927-22D8-4173-A558-54FDE9E4AD23}" dt="2025-05-14T05:51:37.665" v="1402"/>
          <ac:spMkLst>
            <pc:docMk/>
            <pc:sldMk cId="2245682074" sldId="275"/>
            <ac:spMk id="12" creationId="{00000000-0000-0000-0000-000000000000}"/>
          </ac:spMkLst>
        </pc:spChg>
        <pc:spChg chg="mod">
          <ac:chgData name="Emma Daugherty" userId="0350b4b2-72d1-4cd0-8f29-eef0c7fbb9e0" providerId="ADAL" clId="{585D5927-22D8-4173-A558-54FDE9E4AD23}" dt="2025-05-14T05:54:55.974" v="1549" actId="14100"/>
          <ac:spMkLst>
            <pc:docMk/>
            <pc:sldMk cId="2245682074" sldId="275"/>
            <ac:spMk id="17" creationId="{00000000-0000-0000-0000-000000000000}"/>
          </ac:spMkLst>
        </pc:spChg>
        <pc:graphicFrameChg chg="add mod">
          <ac:chgData name="Emma Daugherty" userId="0350b4b2-72d1-4cd0-8f29-eef0c7fbb9e0" providerId="ADAL" clId="{585D5927-22D8-4173-A558-54FDE9E4AD23}" dt="2025-05-14T06:00:18.345" v="1618" actId="2711"/>
          <ac:graphicFrameMkLst>
            <pc:docMk/>
            <pc:sldMk cId="2245682074" sldId="275"/>
            <ac:graphicFrameMk id="3" creationId="{328D2B03-30B8-B769-6A6A-7DA13A9150B7}"/>
          </ac:graphicFrameMkLst>
        </pc:graphicFrameChg>
      </pc:sldChg>
      <pc:sldChg chg="addSp delSp modSp mod">
        <pc:chgData name="Emma Daugherty" userId="0350b4b2-72d1-4cd0-8f29-eef0c7fbb9e0" providerId="ADAL" clId="{585D5927-22D8-4173-A558-54FDE9E4AD23}" dt="2025-05-14T05:59:10.843" v="1605" actId="2711"/>
        <pc:sldMkLst>
          <pc:docMk/>
          <pc:sldMk cId="2873038132" sldId="276"/>
        </pc:sldMkLst>
        <pc:spChg chg="mod">
          <ac:chgData name="Emma Daugherty" userId="0350b4b2-72d1-4cd0-8f29-eef0c7fbb9e0" providerId="ADAL" clId="{585D5927-22D8-4173-A558-54FDE9E4AD23}" dt="2025-05-14T05:51:37.665" v="1402"/>
          <ac:spMkLst>
            <pc:docMk/>
            <pc:sldMk cId="2873038132" sldId="276"/>
            <ac:spMk id="12" creationId="{00000000-0000-0000-0000-000000000000}"/>
          </ac:spMkLst>
        </pc:spChg>
        <pc:spChg chg="mod">
          <ac:chgData name="Emma Daugherty" userId="0350b4b2-72d1-4cd0-8f29-eef0c7fbb9e0" providerId="ADAL" clId="{585D5927-22D8-4173-A558-54FDE9E4AD23}" dt="2025-05-14T05:58:13.400" v="1593" actId="1076"/>
          <ac:spMkLst>
            <pc:docMk/>
            <pc:sldMk cId="2873038132" sldId="276"/>
            <ac:spMk id="17" creationId="{00000000-0000-0000-0000-000000000000}"/>
          </ac:spMkLst>
        </pc:spChg>
        <pc:graphicFrameChg chg="add mod">
          <ac:chgData name="Emma Daugherty" userId="0350b4b2-72d1-4cd0-8f29-eef0c7fbb9e0" providerId="ADAL" clId="{585D5927-22D8-4173-A558-54FDE9E4AD23}" dt="2025-05-14T05:59:10.843" v="1605" actId="2711"/>
          <ac:graphicFrameMkLst>
            <pc:docMk/>
            <pc:sldMk cId="2873038132" sldId="276"/>
            <ac:graphicFrameMk id="2" creationId="{6D6372AF-2964-4353-BCBA-28A0A74B5DF4}"/>
          </ac:graphicFrameMkLst>
        </pc:graphicFrameChg>
      </pc:sldChg>
      <pc:sldChg chg="addSp delSp modSp mod">
        <pc:chgData name="Emma Daugherty" userId="0350b4b2-72d1-4cd0-8f29-eef0c7fbb9e0" providerId="ADAL" clId="{585D5927-22D8-4173-A558-54FDE9E4AD23}" dt="2025-05-14T05:59:57.063" v="1615" actId="2711"/>
        <pc:sldMkLst>
          <pc:docMk/>
          <pc:sldMk cId="3548569291" sldId="277"/>
        </pc:sldMkLst>
        <pc:spChg chg="mod">
          <ac:chgData name="Emma Daugherty" userId="0350b4b2-72d1-4cd0-8f29-eef0c7fbb9e0" providerId="ADAL" clId="{585D5927-22D8-4173-A558-54FDE9E4AD23}" dt="2025-05-14T05:51:37.665" v="1402"/>
          <ac:spMkLst>
            <pc:docMk/>
            <pc:sldMk cId="3548569291" sldId="277"/>
            <ac:spMk id="12" creationId="{00000000-0000-0000-0000-000000000000}"/>
          </ac:spMkLst>
        </pc:spChg>
        <pc:spChg chg="mod">
          <ac:chgData name="Emma Daugherty" userId="0350b4b2-72d1-4cd0-8f29-eef0c7fbb9e0" providerId="ADAL" clId="{585D5927-22D8-4173-A558-54FDE9E4AD23}" dt="2025-05-14T05:56:55.803" v="1566" actId="1076"/>
          <ac:spMkLst>
            <pc:docMk/>
            <pc:sldMk cId="3548569291" sldId="277"/>
            <ac:spMk id="17" creationId="{00000000-0000-0000-0000-000000000000}"/>
          </ac:spMkLst>
        </pc:spChg>
        <pc:graphicFrameChg chg="add mod">
          <ac:chgData name="Emma Daugherty" userId="0350b4b2-72d1-4cd0-8f29-eef0c7fbb9e0" providerId="ADAL" clId="{585D5927-22D8-4173-A558-54FDE9E4AD23}" dt="2025-05-14T05:59:57.063" v="1615" actId="2711"/>
          <ac:graphicFrameMkLst>
            <pc:docMk/>
            <pc:sldMk cId="3548569291" sldId="277"/>
            <ac:graphicFrameMk id="2" creationId="{694B6B04-0E75-4ABC-B817-A492EE45217F}"/>
          </ac:graphicFrameMkLst>
        </pc:graphicFrameChg>
      </pc:sldChg>
      <pc:sldChg chg="addSp delSp modSp mod">
        <pc:chgData name="Emma Daugherty" userId="0350b4b2-72d1-4cd0-8f29-eef0c7fbb9e0" providerId="ADAL" clId="{585D5927-22D8-4173-A558-54FDE9E4AD23}" dt="2025-05-14T06:00:10.726" v="1617" actId="2711"/>
        <pc:sldMkLst>
          <pc:docMk/>
          <pc:sldMk cId="1948473070" sldId="278"/>
        </pc:sldMkLst>
        <pc:spChg chg="mod">
          <ac:chgData name="Emma Daugherty" userId="0350b4b2-72d1-4cd0-8f29-eef0c7fbb9e0" providerId="ADAL" clId="{585D5927-22D8-4173-A558-54FDE9E4AD23}" dt="2025-05-14T05:51:37.665" v="1402"/>
          <ac:spMkLst>
            <pc:docMk/>
            <pc:sldMk cId="1948473070" sldId="278"/>
            <ac:spMk id="12" creationId="{00000000-0000-0000-0000-000000000000}"/>
          </ac:spMkLst>
        </pc:spChg>
        <pc:graphicFrameChg chg="add mod">
          <ac:chgData name="Emma Daugherty" userId="0350b4b2-72d1-4cd0-8f29-eef0c7fbb9e0" providerId="ADAL" clId="{585D5927-22D8-4173-A558-54FDE9E4AD23}" dt="2025-05-14T06:00:10.726" v="1617" actId="2711"/>
          <ac:graphicFrameMkLst>
            <pc:docMk/>
            <pc:sldMk cId="1948473070" sldId="278"/>
            <ac:graphicFrameMk id="3" creationId="{35F3E090-DC9C-4A65-BF2A-22CC3D95586B}"/>
          </ac:graphicFrameMkLst>
        </pc:graphicFrameChg>
      </pc:sldChg>
      <pc:sldChg chg="addSp modSp mod modCm">
        <pc:chgData name="Emma Daugherty" userId="0350b4b2-72d1-4cd0-8f29-eef0c7fbb9e0" providerId="ADAL" clId="{585D5927-22D8-4173-A558-54FDE9E4AD23}" dt="2025-05-14T12:27:54.383" v="1911" actId="20577"/>
        <pc:sldMkLst>
          <pc:docMk/>
          <pc:sldMk cId="1139906576" sldId="280"/>
        </pc:sldMkLst>
        <pc:spChg chg="mod">
          <ac:chgData name="Emma Daugherty" userId="0350b4b2-72d1-4cd0-8f29-eef0c7fbb9e0" providerId="ADAL" clId="{585D5927-22D8-4173-A558-54FDE9E4AD23}" dt="2025-05-14T05:51:37.665" v="1402"/>
          <ac:spMkLst>
            <pc:docMk/>
            <pc:sldMk cId="1139906576" sldId="280"/>
            <ac:spMk id="12" creationId="{00000000-0000-0000-0000-000000000000}"/>
          </ac:spMkLst>
        </pc:spChg>
        <pc:spChg chg="mod">
          <ac:chgData name="Emma Daugherty" userId="0350b4b2-72d1-4cd0-8f29-eef0c7fbb9e0" providerId="ADAL" clId="{585D5927-22D8-4173-A558-54FDE9E4AD23}" dt="2025-05-14T12:27:54.383" v="1911" actId="20577"/>
          <ac:spMkLst>
            <pc:docMk/>
            <pc:sldMk cId="1139906576" sldId="280"/>
            <ac:spMk id="13" creationId="{BDE2B588-66C2-42E3-92F0-74F0FE16127A}"/>
          </ac:spMkLst>
        </pc:spChg>
        <pc:graphicFrameChg chg="mod modGraphic">
          <ac:chgData name="Emma Daugherty" userId="0350b4b2-72d1-4cd0-8f29-eef0c7fbb9e0" providerId="ADAL" clId="{585D5927-22D8-4173-A558-54FDE9E4AD23}" dt="2025-05-14T06:00:06.372" v="1616" actId="2711"/>
          <ac:graphicFrameMkLst>
            <pc:docMk/>
            <pc:sldMk cId="1139906576" sldId="280"/>
            <ac:graphicFrameMk id="3" creationId="{697E927D-BC01-436A-AB18-DA22EE21BFC4}"/>
          </ac:graphicFrameMkLst>
        </pc:graphicFrameChg>
        <pc:extLst>
          <p:ext xmlns:p="http://schemas.openxmlformats.org/presentationml/2006/main" uri="{D6D511B9-2390-475A-947B-AFAB55BFBCF1}">
            <pc226:cmChg xmlns:pc226="http://schemas.microsoft.com/office/powerpoint/2022/06/main/command" chg="mod">
              <pc226:chgData name="Emma Daugherty" userId="0350b4b2-72d1-4cd0-8f29-eef0c7fbb9e0" providerId="ADAL" clId="{585D5927-22D8-4173-A558-54FDE9E4AD23}" dt="2025-05-14T12:27:54.383" v="1911" actId="20577"/>
              <pc2:cmMkLst xmlns:pc2="http://schemas.microsoft.com/office/powerpoint/2019/9/main/command">
                <pc:docMk/>
                <pc:sldMk cId="1139906576" sldId="280"/>
                <pc2:cmMk id="{48FB7C25-E106-443A-A88C-900ECF804D9C}"/>
              </pc2:cmMkLst>
            </pc226:cmChg>
          </p:ext>
        </pc:extLst>
      </pc:sldChg>
      <pc:sldChg chg="addSp delSp modSp mod">
        <pc:chgData name="Emma Daugherty" userId="0350b4b2-72d1-4cd0-8f29-eef0c7fbb9e0" providerId="ADAL" clId="{585D5927-22D8-4173-A558-54FDE9E4AD23}" dt="2025-05-14T05:59:46.507" v="1614" actId="1076"/>
        <pc:sldMkLst>
          <pc:docMk/>
          <pc:sldMk cId="2640973941" sldId="283"/>
        </pc:sldMkLst>
        <pc:spChg chg="mod">
          <ac:chgData name="Emma Daugherty" userId="0350b4b2-72d1-4cd0-8f29-eef0c7fbb9e0" providerId="ADAL" clId="{585D5927-22D8-4173-A558-54FDE9E4AD23}" dt="2025-05-14T05:59:46.507" v="1614" actId="1076"/>
          <ac:spMkLst>
            <pc:docMk/>
            <pc:sldMk cId="2640973941" sldId="283"/>
            <ac:spMk id="10" creationId="{44A04434-113C-4504-A44A-A25A11A90048}"/>
          </ac:spMkLst>
        </pc:spChg>
        <pc:spChg chg="mod">
          <ac:chgData name="Emma Daugherty" userId="0350b4b2-72d1-4cd0-8f29-eef0c7fbb9e0" providerId="ADAL" clId="{585D5927-22D8-4173-A558-54FDE9E4AD23}" dt="2025-05-14T05:51:37.665" v="1402"/>
          <ac:spMkLst>
            <pc:docMk/>
            <pc:sldMk cId="2640973941" sldId="283"/>
            <ac:spMk id="12" creationId="{00000000-0000-0000-0000-000000000000}"/>
          </ac:spMkLst>
        </pc:spChg>
        <pc:graphicFrameChg chg="add mod">
          <ac:chgData name="Emma Daugherty" userId="0350b4b2-72d1-4cd0-8f29-eef0c7fbb9e0" providerId="ADAL" clId="{585D5927-22D8-4173-A558-54FDE9E4AD23}" dt="2025-05-14T05:59:40.824" v="1613" actId="207"/>
          <ac:graphicFrameMkLst>
            <pc:docMk/>
            <pc:sldMk cId="2640973941" sldId="283"/>
            <ac:graphicFrameMk id="3" creationId="{8A159F48-0AB2-42E9-A104-89B2F5EFA57B}"/>
          </ac:graphicFrameMkLst>
        </pc:graphicFrameChg>
      </pc:sldChg>
      <pc:sldChg chg="modSp">
        <pc:chgData name="Emma Daugherty" userId="0350b4b2-72d1-4cd0-8f29-eef0c7fbb9e0" providerId="ADAL" clId="{585D5927-22D8-4173-A558-54FDE9E4AD23}" dt="2025-05-14T05:51:37.665" v="1402"/>
        <pc:sldMkLst>
          <pc:docMk/>
          <pc:sldMk cId="247053364" sldId="286"/>
        </pc:sldMkLst>
        <pc:spChg chg="mod">
          <ac:chgData name="Emma Daugherty" userId="0350b4b2-72d1-4cd0-8f29-eef0c7fbb9e0" providerId="ADAL" clId="{585D5927-22D8-4173-A558-54FDE9E4AD23}" dt="2025-05-14T05:51:37.665" v="1402"/>
          <ac:spMkLst>
            <pc:docMk/>
            <pc:sldMk cId="247053364" sldId="286"/>
            <ac:spMk id="12" creationId="{00000000-0000-0000-0000-000000000000}"/>
          </ac:spMkLst>
        </pc:spChg>
      </pc:sldChg>
      <pc:sldChg chg="modSp mod">
        <pc:chgData name="Emma Daugherty" userId="0350b4b2-72d1-4cd0-8f29-eef0c7fbb9e0" providerId="ADAL" clId="{585D5927-22D8-4173-A558-54FDE9E4AD23}" dt="2025-05-14T05:59:16.155" v="1606" actId="2711"/>
        <pc:sldMkLst>
          <pc:docMk/>
          <pc:sldMk cId="3713961082" sldId="289"/>
        </pc:sldMkLst>
        <pc:spChg chg="mod">
          <ac:chgData name="Emma Daugherty" userId="0350b4b2-72d1-4cd0-8f29-eef0c7fbb9e0" providerId="ADAL" clId="{585D5927-22D8-4173-A558-54FDE9E4AD23}" dt="2025-05-14T05:51:37.665" v="1402"/>
          <ac:spMkLst>
            <pc:docMk/>
            <pc:sldMk cId="3713961082" sldId="289"/>
            <ac:spMk id="12" creationId="{00000000-0000-0000-0000-000000000000}"/>
          </ac:spMkLst>
        </pc:spChg>
        <pc:graphicFrameChg chg="mod modGraphic">
          <ac:chgData name="Emma Daugherty" userId="0350b4b2-72d1-4cd0-8f29-eef0c7fbb9e0" providerId="ADAL" clId="{585D5927-22D8-4173-A558-54FDE9E4AD23}" dt="2025-05-14T05:59:16.155" v="1606" actId="2711"/>
          <ac:graphicFrameMkLst>
            <pc:docMk/>
            <pc:sldMk cId="3713961082" sldId="289"/>
            <ac:graphicFrameMk id="14" creationId="{7CEF4964-E66D-4775-A7C5-B939CA052372}"/>
          </ac:graphicFrameMkLst>
        </pc:graphicFrameChg>
      </pc:sldChg>
      <pc:sldChg chg="modSp mod">
        <pc:chgData name="Emma Daugherty" userId="0350b4b2-72d1-4cd0-8f29-eef0c7fbb9e0" providerId="ADAL" clId="{585D5927-22D8-4173-A558-54FDE9E4AD23}" dt="2025-05-14T05:57:06.988" v="1568" actId="20577"/>
        <pc:sldMkLst>
          <pc:docMk/>
          <pc:sldMk cId="2014341044" sldId="290"/>
        </pc:sldMkLst>
        <pc:spChg chg="mod">
          <ac:chgData name="Emma Daugherty" userId="0350b4b2-72d1-4cd0-8f29-eef0c7fbb9e0" providerId="ADAL" clId="{585D5927-22D8-4173-A558-54FDE9E4AD23}" dt="2025-05-14T05:51:37.665" v="1402"/>
          <ac:spMkLst>
            <pc:docMk/>
            <pc:sldMk cId="2014341044" sldId="290"/>
            <ac:spMk id="12" creationId="{00000000-0000-0000-0000-000000000000}"/>
          </ac:spMkLst>
        </pc:spChg>
        <pc:spChg chg="mod">
          <ac:chgData name="Emma Daugherty" userId="0350b4b2-72d1-4cd0-8f29-eef0c7fbb9e0" providerId="ADAL" clId="{585D5927-22D8-4173-A558-54FDE9E4AD23}" dt="2025-05-14T05:57:06.988" v="1568" actId="20577"/>
          <ac:spMkLst>
            <pc:docMk/>
            <pc:sldMk cId="2014341044" sldId="290"/>
            <ac:spMk id="16" creationId="{D5692EDE-2607-41F7-ACE7-0E596DC025D5}"/>
          </ac:spMkLst>
        </pc:spChg>
        <pc:graphicFrameChg chg="mod modGraphic">
          <ac:chgData name="Emma Daugherty" userId="0350b4b2-72d1-4cd0-8f29-eef0c7fbb9e0" providerId="ADAL" clId="{585D5927-22D8-4173-A558-54FDE9E4AD23}" dt="2025-05-13T13:05:49.718" v="715" actId="20577"/>
          <ac:graphicFrameMkLst>
            <pc:docMk/>
            <pc:sldMk cId="2014341044" sldId="290"/>
            <ac:graphicFrameMk id="14" creationId="{7CEF4964-E66D-4775-A7C5-B939CA052372}"/>
          </ac:graphicFrameMkLst>
        </pc:graphicFrameChg>
      </pc:sldChg>
      <pc:sldChg chg="addSp delSp modSp add mod ord">
        <pc:chgData name="Emma Daugherty" userId="0350b4b2-72d1-4cd0-8f29-eef0c7fbb9e0" providerId="ADAL" clId="{585D5927-22D8-4173-A558-54FDE9E4AD23}" dt="2025-05-14T06:02:33.275" v="1631" actId="20577"/>
        <pc:sldMkLst>
          <pc:docMk/>
          <pc:sldMk cId="2976752562" sldId="291"/>
        </pc:sldMkLst>
        <pc:spChg chg="mod">
          <ac:chgData name="Emma Daugherty" userId="0350b4b2-72d1-4cd0-8f29-eef0c7fbb9e0" providerId="ADAL" clId="{585D5927-22D8-4173-A558-54FDE9E4AD23}" dt="2025-05-13T13:25:25.931" v="785" actId="20577"/>
          <ac:spMkLst>
            <pc:docMk/>
            <pc:sldMk cId="2976752562" sldId="291"/>
            <ac:spMk id="4" creationId="{AB644B46-A633-669F-C8C1-199ABEC05118}"/>
          </ac:spMkLst>
        </pc:spChg>
        <pc:spChg chg="add mod">
          <ac:chgData name="Emma Daugherty" userId="0350b4b2-72d1-4cd0-8f29-eef0c7fbb9e0" providerId="ADAL" clId="{585D5927-22D8-4173-A558-54FDE9E4AD23}" dt="2025-05-13T13:25:50.902" v="824" actId="20577"/>
          <ac:spMkLst>
            <pc:docMk/>
            <pc:sldMk cId="2976752562" sldId="291"/>
            <ac:spMk id="10" creationId="{DF7012CC-E765-F2CA-C830-4E8C95D20F0A}"/>
          </ac:spMkLst>
        </pc:spChg>
        <pc:spChg chg="mod">
          <ac:chgData name="Emma Daugherty" userId="0350b4b2-72d1-4cd0-8f29-eef0c7fbb9e0" providerId="ADAL" clId="{585D5927-22D8-4173-A558-54FDE9E4AD23}" dt="2025-05-13T13:40:19.195" v="1146" actId="20577"/>
          <ac:spMkLst>
            <pc:docMk/>
            <pc:sldMk cId="2976752562" sldId="291"/>
            <ac:spMk id="11" creationId="{9E32AE0C-199A-E38A-4D87-6C0D56882646}"/>
          </ac:spMkLst>
        </pc:spChg>
        <pc:spChg chg="mod">
          <ac:chgData name="Emma Daugherty" userId="0350b4b2-72d1-4cd0-8f29-eef0c7fbb9e0" providerId="ADAL" clId="{585D5927-22D8-4173-A558-54FDE9E4AD23}" dt="2025-05-14T05:51:37.665" v="1402"/>
          <ac:spMkLst>
            <pc:docMk/>
            <pc:sldMk cId="2976752562" sldId="291"/>
            <ac:spMk id="12" creationId="{8713522C-8D9E-E455-C274-6934D21631A5}"/>
          </ac:spMkLst>
        </pc:spChg>
        <pc:spChg chg="mod">
          <ac:chgData name="Emma Daugherty" userId="0350b4b2-72d1-4cd0-8f29-eef0c7fbb9e0" providerId="ADAL" clId="{585D5927-22D8-4173-A558-54FDE9E4AD23}" dt="2025-05-14T06:02:33.275" v="1631" actId="20577"/>
          <ac:spMkLst>
            <pc:docMk/>
            <pc:sldMk cId="2976752562" sldId="291"/>
            <ac:spMk id="17" creationId="{26B18C4B-1521-061A-C1A0-92CF538BA0EF}"/>
          </ac:spMkLst>
        </pc:spChg>
        <pc:graphicFrameChg chg="add mod">
          <ac:chgData name="Emma Daugherty" userId="0350b4b2-72d1-4cd0-8f29-eef0c7fbb9e0" providerId="ADAL" clId="{585D5927-22D8-4173-A558-54FDE9E4AD23}" dt="2025-05-14T05:59:01.429" v="1604" actId="2711"/>
          <ac:graphicFrameMkLst>
            <pc:docMk/>
            <pc:sldMk cId="2976752562" sldId="291"/>
            <ac:graphicFrameMk id="6" creationId="{0E4B65FA-E45B-A054-6421-E88A7F758F4B}"/>
          </ac:graphicFrameMkLst>
        </pc:graphicFrameChg>
      </pc:sldChg>
      <pc:sldChg chg="modSp add mod modCm">
        <pc:chgData name="Emma Daugherty" userId="0350b4b2-72d1-4cd0-8f29-eef0c7fbb9e0" providerId="ADAL" clId="{585D5927-22D8-4173-A558-54FDE9E4AD23}" dt="2025-05-14T12:16:57.148" v="1908" actId="20577"/>
        <pc:sldMkLst>
          <pc:docMk/>
          <pc:sldMk cId="2442753270" sldId="292"/>
        </pc:sldMkLst>
        <pc:spChg chg="mod">
          <ac:chgData name="Emma Daugherty" userId="0350b4b2-72d1-4cd0-8f29-eef0c7fbb9e0" providerId="ADAL" clId="{585D5927-22D8-4173-A558-54FDE9E4AD23}" dt="2025-05-13T13:40:31.725" v="1152" actId="20577"/>
          <ac:spMkLst>
            <pc:docMk/>
            <pc:sldMk cId="2442753270" sldId="292"/>
            <ac:spMk id="11" creationId="{4927B643-88C3-2B83-AA41-DC8BCA87EF2B}"/>
          </ac:spMkLst>
        </pc:spChg>
        <pc:spChg chg="mod">
          <ac:chgData name="Emma Daugherty" userId="0350b4b2-72d1-4cd0-8f29-eef0c7fbb9e0" providerId="ADAL" clId="{585D5927-22D8-4173-A558-54FDE9E4AD23}" dt="2025-05-14T05:51:37.665" v="1402"/>
          <ac:spMkLst>
            <pc:docMk/>
            <pc:sldMk cId="2442753270" sldId="292"/>
            <ac:spMk id="12" creationId="{F6B5D3D8-8EA5-9CB6-EFD7-085224E4E8A3}"/>
          </ac:spMkLst>
        </pc:spChg>
        <pc:spChg chg="mod">
          <ac:chgData name="Emma Daugherty" userId="0350b4b2-72d1-4cd0-8f29-eef0c7fbb9e0" providerId="ADAL" clId="{585D5927-22D8-4173-A558-54FDE9E4AD23}" dt="2025-05-14T12:16:57.148" v="1908" actId="20577"/>
          <ac:spMkLst>
            <pc:docMk/>
            <pc:sldMk cId="2442753270" sldId="292"/>
            <ac:spMk id="17" creationId="{54718E24-F50D-2035-5E75-A6572361DAD2}"/>
          </ac:spMkLst>
        </pc:spChg>
        <pc:extLst>
          <p:ext xmlns:p="http://schemas.openxmlformats.org/presentationml/2006/main" uri="{D6D511B9-2390-475A-947B-AFAB55BFBCF1}">
            <pc226:cmChg xmlns:pc226="http://schemas.microsoft.com/office/powerpoint/2022/06/main/command" chg="mod">
              <pc226:chgData name="Emma Daugherty" userId="0350b4b2-72d1-4cd0-8f29-eef0c7fbb9e0" providerId="ADAL" clId="{585D5927-22D8-4173-A558-54FDE9E4AD23}" dt="2025-05-14T12:16:57.148" v="1908" actId="20577"/>
              <pc2:cmMkLst xmlns:pc2="http://schemas.microsoft.com/office/powerpoint/2019/9/main/command">
                <pc:docMk/>
                <pc:sldMk cId="2442753270" sldId="292"/>
                <pc2:cmMk id="{DBDAD0C7-D4C6-4069-A05E-CF7E709612E9}"/>
              </pc2:cmMkLst>
            </pc226:cmChg>
          </p:ext>
        </pc:extLst>
      </pc:sldChg>
      <pc:sldChg chg="addSp delSp modSp add mod">
        <pc:chgData name="Emma Daugherty" userId="0350b4b2-72d1-4cd0-8f29-eef0c7fbb9e0" providerId="ADAL" clId="{585D5927-22D8-4173-A558-54FDE9E4AD23}" dt="2025-05-14T12:16:05.128" v="1904" actId="20577"/>
        <pc:sldMkLst>
          <pc:docMk/>
          <pc:sldMk cId="2020757827" sldId="293"/>
        </pc:sldMkLst>
        <pc:spChg chg="mod">
          <ac:chgData name="Emma Daugherty" userId="0350b4b2-72d1-4cd0-8f29-eef0c7fbb9e0" providerId="ADAL" clId="{585D5927-22D8-4173-A558-54FDE9E4AD23}" dt="2025-05-13T13:37:09.597" v="1020" actId="20577"/>
          <ac:spMkLst>
            <pc:docMk/>
            <pc:sldMk cId="2020757827" sldId="293"/>
            <ac:spMk id="10" creationId="{2F1AD1F0-C5D7-E0AC-C544-4955A8311D9C}"/>
          </ac:spMkLst>
        </pc:spChg>
        <pc:spChg chg="mod">
          <ac:chgData name="Emma Daugherty" userId="0350b4b2-72d1-4cd0-8f29-eef0c7fbb9e0" providerId="ADAL" clId="{585D5927-22D8-4173-A558-54FDE9E4AD23}" dt="2025-05-13T13:40:24.475" v="1148" actId="20577"/>
          <ac:spMkLst>
            <pc:docMk/>
            <pc:sldMk cId="2020757827" sldId="293"/>
            <ac:spMk id="11" creationId="{2112BB7D-42FE-C868-BDCD-04CA931996F2}"/>
          </ac:spMkLst>
        </pc:spChg>
        <pc:spChg chg="mod">
          <ac:chgData name="Emma Daugherty" userId="0350b4b2-72d1-4cd0-8f29-eef0c7fbb9e0" providerId="ADAL" clId="{585D5927-22D8-4173-A558-54FDE9E4AD23}" dt="2025-05-14T05:51:37.665" v="1402"/>
          <ac:spMkLst>
            <pc:docMk/>
            <pc:sldMk cId="2020757827" sldId="293"/>
            <ac:spMk id="12" creationId="{7AF0ECD7-EC96-C6B8-B75B-90F6CE6F4589}"/>
          </ac:spMkLst>
        </pc:spChg>
        <pc:spChg chg="mod">
          <ac:chgData name="Emma Daugherty" userId="0350b4b2-72d1-4cd0-8f29-eef0c7fbb9e0" providerId="ADAL" clId="{585D5927-22D8-4173-A558-54FDE9E4AD23}" dt="2025-05-14T12:16:05.128" v="1904" actId="20577"/>
          <ac:spMkLst>
            <pc:docMk/>
            <pc:sldMk cId="2020757827" sldId="293"/>
            <ac:spMk id="17" creationId="{9769B25D-15AF-8401-817D-810D0785B4C2}"/>
          </ac:spMkLst>
        </pc:spChg>
        <pc:graphicFrameChg chg="add mod">
          <ac:chgData name="Emma Daugherty" userId="0350b4b2-72d1-4cd0-8f29-eef0c7fbb9e0" providerId="ADAL" clId="{585D5927-22D8-4173-A558-54FDE9E4AD23}" dt="2025-05-14T06:03:15.633" v="1640" actId="208"/>
          <ac:graphicFrameMkLst>
            <pc:docMk/>
            <pc:sldMk cId="2020757827" sldId="293"/>
            <ac:graphicFrameMk id="2" creationId="{2CA1C7DC-8D10-4BDA-956D-DB9099681AF0}"/>
          </ac:graphicFrameMkLst>
        </pc:graphicFrameChg>
      </pc:sldChg>
    </pc:docChg>
  </pc:docChgLst>
  <pc:docChgLst>
    <pc:chgData name="Kushveena Gokul" userId="2513cfde-f11b-4ffe-a93e-20f5e0cb2e72" providerId="ADAL" clId="{DA0DF038-0A62-4898-B4BC-09F082C73F88}"/>
    <pc:docChg chg="modSld">
      <pc:chgData name="Kushveena Gokul" userId="2513cfde-f11b-4ffe-a93e-20f5e0cb2e72" providerId="ADAL" clId="{DA0DF038-0A62-4898-B4BC-09F082C73F88}" dt="2024-05-14T09:50:50.211" v="0"/>
      <pc:docMkLst>
        <pc:docMk/>
      </pc:docMkLst>
      <pc:sldChg chg="modSp mod">
        <pc:chgData name="Kushveena Gokul" userId="2513cfde-f11b-4ffe-a93e-20f5e0cb2e72" providerId="ADAL" clId="{DA0DF038-0A62-4898-B4BC-09F082C73F88}" dt="2024-05-14T09:50:50.211" v="0"/>
        <pc:sldMkLst>
          <pc:docMk/>
          <pc:sldMk cId="894579667" sldId="26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vatitprocessing.sharepoint.com/sites/CatalystEnergy/Shared%20Documents/Active%20Clients/HCI/GHG%20Footprints%202025/Technical%20Records/eMedia%20Footprints/eMedia%20Footprint%20FY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vatitprocessing.sharepoint.com/sites/CatalystEnergy/Shared%20Documents/Active%20Clients/HCI/GHG%20Footprints%202025/Technical%20Records/eMedia%20Footprints/eMedia%20Footprint%20FY2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atitprocessing.sharepoint.com/sites/CatalystEnergy/Shared%20Documents/Active%20Clients/HCI/GHG%20Footprints%202025/Technical%20Records/eMedia%20Footprints/eMedia%20Footprint%20FY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vatitprocessing.sharepoint.com/sites/CatalystEnergy/Shared%20Documents/Active%20Clients/HCI/GHG%20Footprints%202025/Technical%20Records/eMedia%20Footprints/eMedia%20Footprint%20FY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vatitprocessing.sharepoint.com/sites/CatalystEnergy/Shared%20Documents/Active%20Clients/HCI/GHG%20Footprints%202025/Technical%20Records/eMedia%20Footprints/eMedia%20Footprint%20FY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vatitprocessing.sharepoint.com/sites/CatalystEnergy/Shared%20Documents/Active%20Clients/HCI/GHG%20Footprints%202025/Technical%20Records/eMedia%20Footprints/eMedia%20Footprint%20FY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vatitprocessing.sharepoint.com/sites/CatalystEnergy/Shared%20Documents/Active%20Clients/HCI/GHG%20Footprints%202025/Technical%20Records/eMedia%20Footprints/eMedia%20Footprint%20FY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vatitprocessing.sharepoint.com/sites/CatalystEnergy/Shared%20Documents/Active%20Clients/HCI/GHG%20Footprints%202025/Technical%20Records/eMedia%20Footprints/eMedia%20Footprint%20FY25.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'GHG Emissions'!$E$33</c:f>
              <c:strCache>
                <c:ptCount val="1"/>
                <c:pt idx="0">
                  <c:v>FY25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Rubik"/>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'GHG Emissions'!$C$34:$C$36</c:f>
              <c:strCache>
                <c:ptCount val="3"/>
                <c:pt idx="0">
                  <c:v>Scope 1</c:v>
                </c:pt>
                <c:pt idx="1">
                  <c:v>Scope 2</c:v>
                </c:pt>
                <c:pt idx="2">
                  <c:v>Scope 3</c:v>
                </c:pt>
              </c:strCache>
            </c:strRef>
          </c:cat>
          <c:val>
            <c:numRef>
              <c:f>'GHG Emissions'!$E$34:$E$36</c:f>
              <c:numCache>
                <c:formatCode>_(* #\ ##0_);_(* \(#\ ##0\);_(* "-"??_);_(@_)</c:formatCode>
                <c:ptCount val="3"/>
                <c:pt idx="0">
                  <c:v>438.13364913447026</c:v>
                </c:pt>
                <c:pt idx="1">
                  <c:v>6776.7013299599994</c:v>
                </c:pt>
                <c:pt idx="2" formatCode="_(* #\ ##0_);_(* \(#\ ##0\);_(* &quot;-&quot;?_);_(@_)">
                  <c:v>1343.7305622105998</c:v>
                </c:pt>
              </c:numCache>
            </c:numRef>
          </c:val>
          <c:extLst>
            <c:ext xmlns:c16="http://schemas.microsoft.com/office/drawing/2014/chart" uri="{C3380CC4-5D6E-409C-BE32-E72D297353CC}">
              <c16:uniqueId val="{00000000-2F4E-49AC-9838-B75138F8FF73}"/>
            </c:ext>
          </c:extLst>
        </c:ser>
        <c:ser>
          <c:idx val="1"/>
          <c:order val="1"/>
          <c:tx>
            <c:strRef>
              <c:f>'GHG Emissions'!$F$33</c:f>
              <c:strCache>
                <c:ptCount val="1"/>
                <c:pt idx="0">
                  <c:v>FY24</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Rubik"/>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'GHG Emissions'!$C$34:$C$36</c:f>
              <c:strCache>
                <c:ptCount val="3"/>
                <c:pt idx="0">
                  <c:v>Scope 1</c:v>
                </c:pt>
                <c:pt idx="1">
                  <c:v>Scope 2</c:v>
                </c:pt>
                <c:pt idx="2">
                  <c:v>Scope 3</c:v>
                </c:pt>
              </c:strCache>
            </c:strRef>
          </c:cat>
          <c:val>
            <c:numRef>
              <c:f>'GHG Emissions'!$F$34:$F$36</c:f>
              <c:numCache>
                <c:formatCode>_(* #\ ##0_);_(* \(#\ ##0\);_(* "-"?_);_(@_)</c:formatCode>
                <c:ptCount val="3"/>
                <c:pt idx="0">
                  <c:v>2965.2907949800751</c:v>
                </c:pt>
                <c:pt idx="1">
                  <c:v>6672.7219994999996</c:v>
                </c:pt>
                <c:pt idx="2">
                  <c:v>1284.740252822332</c:v>
                </c:pt>
              </c:numCache>
            </c:numRef>
          </c:val>
          <c:extLst>
            <c:ext xmlns:c16="http://schemas.microsoft.com/office/drawing/2014/chart" uri="{C3380CC4-5D6E-409C-BE32-E72D297353CC}">
              <c16:uniqueId val="{00000001-2F4E-49AC-9838-B75138F8FF73}"/>
            </c:ext>
          </c:extLst>
        </c:ser>
        <c:dLbls>
          <c:dLblPos val="outEnd"/>
          <c:showLegendKey val="0"/>
          <c:showVal val="1"/>
          <c:showCatName val="0"/>
          <c:showSerName val="0"/>
          <c:showPercent val="0"/>
          <c:showBubbleSize val="0"/>
        </c:dLbls>
        <c:gapWidth val="267"/>
        <c:overlap val="-43"/>
        <c:axId val="12498511"/>
        <c:axId val="458754959"/>
      </c:barChart>
      <c:catAx>
        <c:axId val="12498511"/>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cap="none" spc="0" normalizeH="0" baseline="0">
                <a:solidFill>
                  <a:sysClr val="windowText" lastClr="000000"/>
                </a:solidFill>
                <a:latin typeface="Rubik"/>
                <a:ea typeface="+mn-ea"/>
                <a:cs typeface="+mn-cs"/>
              </a:defRPr>
            </a:pPr>
            <a:endParaRPr lang="en-US"/>
          </a:p>
        </c:txPr>
        <c:crossAx val="458754959"/>
        <c:crosses val="autoZero"/>
        <c:auto val="1"/>
        <c:lblAlgn val="ctr"/>
        <c:lblOffset val="100"/>
        <c:noMultiLvlLbl val="0"/>
      </c:catAx>
      <c:valAx>
        <c:axId val="45875495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Rubik"/>
                    <a:ea typeface="+mn-ea"/>
                    <a:cs typeface="+mn-cs"/>
                  </a:defRPr>
                </a:pPr>
                <a:r>
                  <a:rPr lang="en-ZA" dirty="0"/>
                  <a:t>GHG Emissions (tCO</a:t>
                </a:r>
                <a:r>
                  <a:rPr lang="en-ZA" baseline="-25000" dirty="0"/>
                  <a:t>2</a:t>
                </a:r>
                <a:r>
                  <a:rPr lang="en-ZA" dirty="0"/>
                  <a:t>e)</a:t>
                </a: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Rubik"/>
                  <a:ea typeface="+mn-ea"/>
                  <a:cs typeface="+mn-cs"/>
                </a:defRPr>
              </a:pPr>
              <a:endParaRPr lang="en-ZA"/>
            </a:p>
          </c:txPr>
        </c:title>
        <c:numFmt formatCode="_(* #\ ##0_);_(* \(#\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Rubik"/>
                <a:ea typeface="+mn-ea"/>
                <a:cs typeface="+mn-cs"/>
              </a:defRPr>
            </a:pPr>
            <a:endParaRPr lang="en-US"/>
          </a:p>
        </c:txPr>
        <c:crossAx val="12498511"/>
        <c:crosses val="autoZero"/>
        <c:crossBetween val="between"/>
      </c:valAx>
      <c:spPr>
        <a:pattFill prst="ltDnDiag">
          <a:fgClr>
            <a:schemeClr val="dk1">
              <a:lumMod val="15000"/>
              <a:lumOff val="85000"/>
            </a:schemeClr>
          </a:fgClr>
          <a:bgClr>
            <a:schemeClr val="lt1"/>
          </a:bgClr>
        </a:patt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Rubik"/>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sz="1050">
          <a:solidFill>
            <a:sysClr val="windowText" lastClr="000000"/>
          </a:solidFill>
          <a:latin typeface="Rubik"/>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ED1F-4598-A77A-33C7CD697B5A}"/>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ED1F-4598-A77A-33C7CD697B5A}"/>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'GHG Emissions'!$C$34:$C$35</c:f>
              <c:strCache>
                <c:ptCount val="2"/>
                <c:pt idx="0">
                  <c:v>Scope 1</c:v>
                </c:pt>
                <c:pt idx="1">
                  <c:v>Scope 2</c:v>
                </c:pt>
              </c:strCache>
            </c:strRef>
          </c:cat>
          <c:val>
            <c:numRef>
              <c:f>'GHG Emissions'!$E$34:$E$35</c:f>
              <c:numCache>
                <c:formatCode>_(* #\ ##0_);_(* \(#\ ##0\);_(* "-"??_);_(@_)</c:formatCode>
                <c:ptCount val="2"/>
                <c:pt idx="0">
                  <c:v>438.13364913447026</c:v>
                </c:pt>
                <c:pt idx="1">
                  <c:v>6776.7013299599994</c:v>
                </c:pt>
              </c:numCache>
            </c:numRef>
          </c:val>
          <c:extLst>
            <c:ext xmlns:c16="http://schemas.microsoft.com/office/drawing/2014/chart" uri="{C3380CC4-5D6E-409C-BE32-E72D297353CC}">
              <c16:uniqueId val="{00000004-ED1F-4598-A77A-33C7CD697B5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tx1"/>
      </a:solidFill>
      <a:round/>
    </a:ln>
    <a:effectLst/>
  </c:spPr>
  <c:txPr>
    <a:bodyPr/>
    <a:lstStyle/>
    <a:p>
      <a:pPr>
        <a:defRPr sz="1100">
          <a:solidFill>
            <a:sysClr val="windowText" lastClr="000000"/>
          </a:solidFill>
          <a:latin typeface="Rubik"/>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'GHG Emissions'!$E$33</c:f>
              <c:strCache>
                <c:ptCount val="1"/>
                <c:pt idx="0">
                  <c:v>FY25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'GHG Emissions'!$C$61:$C$69</c:f>
              <c:strCache>
                <c:ptCount val="9"/>
                <c:pt idx="0">
                  <c:v>Diesel Stationary</c:v>
                </c:pt>
                <c:pt idx="1">
                  <c:v>Mobile Diesel</c:v>
                </c:pt>
                <c:pt idx="2">
                  <c:v>Mobile Petrol</c:v>
                </c:pt>
                <c:pt idx="3">
                  <c:v>Electricity - JHB</c:v>
                </c:pt>
                <c:pt idx="4">
                  <c:v>Electricity - DBN film studios</c:v>
                </c:pt>
                <c:pt idx="5">
                  <c:v>Electricity - JHB film studios</c:v>
                </c:pt>
                <c:pt idx="6">
                  <c:v>Electricity - CPT film studios</c:v>
                </c:pt>
                <c:pt idx="7">
                  <c:v>Electricity - CPT</c:v>
                </c:pt>
                <c:pt idx="8">
                  <c:v>Electricity - Sasani</c:v>
                </c:pt>
              </c:strCache>
            </c:strRef>
          </c:cat>
          <c:val>
            <c:numRef>
              <c:f>'GHG Emissions'!$E$61:$E$69</c:f>
              <c:numCache>
                <c:formatCode>_(* #\ ##0_);_(* \(#\ ##0\);_(* "-"??_);_(@_)</c:formatCode>
                <c:ptCount val="9"/>
                <c:pt idx="0">
                  <c:v>80.515462088471523</c:v>
                </c:pt>
                <c:pt idx="1">
                  <c:v>218.68950933872992</c:v>
                </c:pt>
                <c:pt idx="2">
                  <c:v>138.92867770726886</c:v>
                </c:pt>
                <c:pt idx="3">
                  <c:v>2877.4145739599999</c:v>
                </c:pt>
                <c:pt idx="4">
                  <c:v>2.1366199999999997</c:v>
                </c:pt>
                <c:pt idx="5">
                  <c:v>153.29050000000001</c:v>
                </c:pt>
                <c:pt idx="6">
                  <c:v>137.32365999999999</c:v>
                </c:pt>
                <c:pt idx="7">
                  <c:v>2667.2729359999998</c:v>
                </c:pt>
                <c:pt idx="8">
                  <c:v>939.26304000000005</c:v>
                </c:pt>
              </c:numCache>
            </c:numRef>
          </c:val>
          <c:extLst>
            <c:ext xmlns:c16="http://schemas.microsoft.com/office/drawing/2014/chart" uri="{C3380CC4-5D6E-409C-BE32-E72D297353CC}">
              <c16:uniqueId val="{00000000-3CDB-48C9-A3EB-D8F1B342D0B7}"/>
            </c:ext>
          </c:extLst>
        </c:ser>
        <c:dLbls>
          <c:dLblPos val="outEnd"/>
          <c:showLegendKey val="0"/>
          <c:showVal val="1"/>
          <c:showCatName val="0"/>
          <c:showSerName val="0"/>
          <c:showPercent val="0"/>
          <c:showBubbleSize val="0"/>
        </c:dLbls>
        <c:gapWidth val="267"/>
        <c:overlap val="-43"/>
        <c:axId val="12498511"/>
        <c:axId val="458754959"/>
      </c:barChart>
      <c:catAx>
        <c:axId val="12498511"/>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cap="none" spc="0" normalizeH="0" baseline="0">
                <a:solidFill>
                  <a:sysClr val="windowText" lastClr="000000"/>
                </a:solidFill>
                <a:latin typeface="Rubik"/>
                <a:ea typeface="+mn-ea"/>
                <a:cs typeface="+mn-cs"/>
              </a:defRPr>
            </a:pPr>
            <a:endParaRPr lang="en-US"/>
          </a:p>
        </c:txPr>
        <c:crossAx val="458754959"/>
        <c:crosses val="autoZero"/>
        <c:auto val="1"/>
        <c:lblAlgn val="ctr"/>
        <c:lblOffset val="100"/>
        <c:noMultiLvlLbl val="0"/>
      </c:catAx>
      <c:valAx>
        <c:axId val="458754959"/>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Rubik"/>
                    <a:ea typeface="+mn-ea"/>
                    <a:cs typeface="+mn-cs"/>
                  </a:defRPr>
                </a:pPr>
                <a:r>
                  <a:rPr lang="en-ZA" dirty="0"/>
                  <a:t>GHG Emissions (tCO</a:t>
                </a:r>
                <a:r>
                  <a:rPr lang="en-ZA" baseline="-25000" dirty="0"/>
                  <a:t>2</a:t>
                </a:r>
                <a:r>
                  <a:rPr lang="en-ZA" dirty="0"/>
                  <a:t>e)</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Rubik"/>
                  <a:ea typeface="+mn-ea"/>
                  <a:cs typeface="+mn-cs"/>
                </a:defRPr>
              </a:pPr>
              <a:endParaRPr lang="en-ZA"/>
            </a:p>
          </c:txPr>
        </c:title>
        <c:numFmt formatCode="_(* #\ ##0_);_(* \(#\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crossAx val="12498511"/>
        <c:crosses val="autoZero"/>
        <c:crossBetween val="between"/>
      </c:valAx>
      <c:spPr>
        <a:pattFill prst="ltDnDiag">
          <a:fgClr>
            <a:schemeClr val="dk1">
              <a:lumMod val="15000"/>
              <a:lumOff val="85000"/>
            </a:schemeClr>
          </a:fgClr>
          <a:bgClr>
            <a:schemeClr val="lt1"/>
          </a:bgClr>
        </a:patt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sz="1100">
          <a:solidFill>
            <a:sysClr val="windowText" lastClr="000000"/>
          </a:solidFill>
          <a:latin typeface="Rubik"/>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ECAB-4212-9A0A-07D038061805}"/>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ECAB-4212-9A0A-07D038061805}"/>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ECAB-4212-9A0A-07D038061805}"/>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'GHG Emissions'!$C$61:$C$63</c:f>
              <c:strCache>
                <c:ptCount val="3"/>
                <c:pt idx="0">
                  <c:v>Diesel Stationary</c:v>
                </c:pt>
                <c:pt idx="1">
                  <c:v>Mobile Diesel</c:v>
                </c:pt>
                <c:pt idx="2">
                  <c:v>Mobile Petrol</c:v>
                </c:pt>
              </c:strCache>
            </c:strRef>
          </c:cat>
          <c:val>
            <c:numRef>
              <c:f>'GHG Emissions'!$E$61:$E$63</c:f>
              <c:numCache>
                <c:formatCode>_(* #\ ##0_);_(* \(#\ ##0\);_(* "-"??_);_(@_)</c:formatCode>
                <c:ptCount val="3"/>
                <c:pt idx="0">
                  <c:v>80.515462088471523</c:v>
                </c:pt>
                <c:pt idx="1">
                  <c:v>218.68950933872992</c:v>
                </c:pt>
                <c:pt idx="2">
                  <c:v>138.92867770726886</c:v>
                </c:pt>
              </c:numCache>
            </c:numRef>
          </c:val>
          <c:extLst>
            <c:ext xmlns:c16="http://schemas.microsoft.com/office/drawing/2014/chart" uri="{C3380CC4-5D6E-409C-BE32-E72D297353CC}">
              <c16:uniqueId val="{00000006-ECAB-4212-9A0A-07D03806180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tx1"/>
      </a:solidFill>
      <a:round/>
    </a:ln>
    <a:effectLst/>
  </c:spPr>
  <c:txPr>
    <a:bodyPr/>
    <a:lstStyle/>
    <a:p>
      <a:pPr>
        <a:defRPr sz="1100">
          <a:solidFill>
            <a:sysClr val="windowText" lastClr="000000"/>
          </a:solidFill>
          <a:latin typeface="Rubik"/>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1834-4579-BCCD-9CB97C50425C}"/>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1834-4579-BCCD-9CB97C50425C}"/>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1834-4579-BCCD-9CB97C50425C}"/>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1834-4579-BCCD-9CB97C50425C}"/>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1834-4579-BCCD-9CB97C50425C}"/>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1834-4579-BCCD-9CB97C50425C}"/>
              </c:ext>
            </c:extLst>
          </c:dPt>
          <c:dLbls>
            <c:dLbl>
              <c:idx val="0"/>
              <c:layout>
                <c:manualLayout>
                  <c:x val="-1.1071979904137661E-3"/>
                  <c:y val="-7.117454068241470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834-4579-BCCD-9CB97C50425C}"/>
                </c:ext>
              </c:extLst>
            </c:dLbl>
            <c:dLbl>
              <c:idx val="3"/>
              <c:layout>
                <c:manualLayout>
                  <c:x val="-0.14145433630801232"/>
                  <c:y val="2.7837553278665561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834-4579-BCCD-9CB97C50425C}"/>
                </c:ext>
              </c:extLst>
            </c:dLbl>
            <c:dLbl>
              <c:idx val="4"/>
              <c:layout>
                <c:manualLayout>
                  <c:x val="-2.5624959656199708E-2"/>
                  <c:y val="-0.13348753280839895"/>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1834-4579-BCCD-9CB97C50425C}"/>
                </c:ext>
              </c:extLst>
            </c:dLbl>
            <c:dLbl>
              <c:idx val="5"/>
              <c:layout>
                <c:manualLayout>
                  <c:x val="-1.171638663966504E-2"/>
                  <c:y val="-1.9976669582968796E-4"/>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1834-4579-BCCD-9CB97C50425C}"/>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'GHG Emissions'!$C$64:$C$69</c:f>
              <c:strCache>
                <c:ptCount val="6"/>
                <c:pt idx="0">
                  <c:v>Electricity - JHB</c:v>
                </c:pt>
                <c:pt idx="1">
                  <c:v>Electricity - DBN film studios</c:v>
                </c:pt>
                <c:pt idx="2">
                  <c:v>Electricity - JHB film studios</c:v>
                </c:pt>
                <c:pt idx="3">
                  <c:v>Electricity - CPT film studios</c:v>
                </c:pt>
                <c:pt idx="4">
                  <c:v>Electricity - CPT</c:v>
                </c:pt>
                <c:pt idx="5">
                  <c:v>Electricity - Sasani</c:v>
                </c:pt>
              </c:strCache>
            </c:strRef>
          </c:cat>
          <c:val>
            <c:numRef>
              <c:f>'GHG Emissions'!$E$64:$E$69</c:f>
              <c:numCache>
                <c:formatCode>_(* #\ ##0_);_(* \(#\ ##0\);_(* "-"??_);_(@_)</c:formatCode>
                <c:ptCount val="6"/>
                <c:pt idx="0">
                  <c:v>2877.4145739599999</c:v>
                </c:pt>
                <c:pt idx="1">
                  <c:v>2.1366199999999997</c:v>
                </c:pt>
                <c:pt idx="2">
                  <c:v>153.29050000000001</c:v>
                </c:pt>
                <c:pt idx="3">
                  <c:v>137.32365999999999</c:v>
                </c:pt>
                <c:pt idx="4">
                  <c:v>2667.2729359999998</c:v>
                </c:pt>
                <c:pt idx="5">
                  <c:v>939.26304000000005</c:v>
                </c:pt>
              </c:numCache>
            </c:numRef>
          </c:val>
          <c:extLst>
            <c:ext xmlns:c16="http://schemas.microsoft.com/office/drawing/2014/chart" uri="{C3380CC4-5D6E-409C-BE32-E72D297353CC}">
              <c16:uniqueId val="{0000000C-1834-4579-BCCD-9CB97C50425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tx1"/>
      </a:solidFill>
      <a:round/>
    </a:ln>
    <a:effectLst/>
  </c:spPr>
  <c:txPr>
    <a:bodyPr/>
    <a:lstStyle/>
    <a:p>
      <a:pPr>
        <a:defRPr sz="1100">
          <a:solidFill>
            <a:sysClr val="windowText" lastClr="000000"/>
          </a:solidFill>
          <a:latin typeface="Rubik"/>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2F39-4321-A0ED-DF6EC0FFEE03}"/>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2F39-4321-A0ED-DF6EC0FFEE03}"/>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2F39-4321-A0ED-DF6EC0FFEE03}"/>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2F39-4321-A0ED-DF6EC0FFEE03}"/>
              </c:ext>
            </c:extLst>
          </c:dPt>
          <c:dLbls>
            <c:dLbl>
              <c:idx val="0"/>
              <c:layout>
                <c:manualLayout>
                  <c:x val="5.9804600990441513E-2"/>
                  <c:y val="-2.564134796584080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F39-4321-A0ED-DF6EC0FFEE03}"/>
                </c:ext>
              </c:extLst>
            </c:dLbl>
            <c:dLbl>
              <c:idx val="1"/>
              <c:layout>
                <c:manualLayout>
                  <c:x val="-6.3389636106408673E-2"/>
                  <c:y val="6.7633382290143026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F39-4321-A0ED-DF6EC0FFEE03}"/>
                </c:ext>
              </c:extLst>
            </c:dLbl>
            <c:dLbl>
              <c:idx val="2"/>
              <c:layout>
                <c:manualLayout>
                  <c:x val="-7.954677359481542E-2"/>
                  <c:y val="6.5526951136500944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8390630225590351"/>
                      <c:h val="0.10365172270682876"/>
                    </c:manualLayout>
                  </c15:layout>
                </c:ext>
                <c:ext xmlns:c16="http://schemas.microsoft.com/office/drawing/2014/chart" uri="{C3380CC4-5D6E-409C-BE32-E72D297353CC}">
                  <c16:uniqueId val="{00000005-2F39-4321-A0ED-DF6EC0FFEE03}"/>
                </c:ext>
              </c:extLst>
            </c:dLbl>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'GHG Emissions'!$C$70:$C$73</c:f>
              <c:strCache>
                <c:ptCount val="4"/>
                <c:pt idx="0">
                  <c:v>Tenant electricity consumption </c:v>
                </c:pt>
                <c:pt idx="1">
                  <c:v>Short haul flights (&lt;3 hrs) - Economy</c:v>
                </c:pt>
                <c:pt idx="2">
                  <c:v>Long haul flights (&gt; 3 hrs) - Economy</c:v>
                </c:pt>
                <c:pt idx="3">
                  <c:v>Business travel by road (petrol) </c:v>
                </c:pt>
              </c:strCache>
            </c:strRef>
          </c:cat>
          <c:val>
            <c:numRef>
              <c:f>'GHG Emissions'!$E$70:$E$73</c:f>
              <c:numCache>
                <c:formatCode>_(* #\ ##0_);_(* \(#\ ##0\);_(* "-"??_);_(@_)</c:formatCode>
                <c:ptCount val="4"/>
                <c:pt idx="0">
                  <c:v>1151.4343879999997</c:v>
                </c:pt>
                <c:pt idx="1">
                  <c:v>146.59166319299999</c:v>
                </c:pt>
                <c:pt idx="2">
                  <c:v>34.643279339999999</c:v>
                </c:pt>
                <c:pt idx="3">
                  <c:v>11.061231677599999</c:v>
                </c:pt>
              </c:numCache>
            </c:numRef>
          </c:val>
          <c:extLst>
            <c:ext xmlns:c16="http://schemas.microsoft.com/office/drawing/2014/chart" uri="{C3380CC4-5D6E-409C-BE32-E72D297353CC}">
              <c16:uniqueId val="{00000008-2F39-4321-A0ED-DF6EC0FFEE03}"/>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tx1"/>
      </a:solidFill>
      <a:round/>
    </a:ln>
    <a:effectLst/>
  </c:spPr>
  <c:txPr>
    <a:bodyPr/>
    <a:lstStyle/>
    <a:p>
      <a:pPr>
        <a:defRPr sz="1100">
          <a:solidFill>
            <a:sysClr val="windowText" lastClr="000000"/>
          </a:solidFill>
          <a:latin typeface="Rubik"/>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FY25</c:v>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'Waste Footprint'!$D$43:$D$44</c:f>
              <c:strCache>
                <c:ptCount val="2"/>
                <c:pt idx="0">
                  <c:v>Hazardous</c:v>
                </c:pt>
                <c:pt idx="1">
                  <c:v>Non-Hazardous</c:v>
                </c:pt>
              </c:strCache>
            </c:strRef>
          </c:cat>
          <c:val>
            <c:numRef>
              <c:f>'Waste Footprint'!$R$43:$R$44</c:f>
              <c:numCache>
                <c:formatCode>0</c:formatCode>
                <c:ptCount val="2"/>
                <c:pt idx="0">
                  <c:v>5.1379999999999999</c:v>
                </c:pt>
                <c:pt idx="1">
                  <c:v>156.71923000000001</c:v>
                </c:pt>
              </c:numCache>
            </c:numRef>
          </c:val>
          <c:extLst>
            <c:ext xmlns:c16="http://schemas.microsoft.com/office/drawing/2014/chart" uri="{C3380CC4-5D6E-409C-BE32-E72D297353CC}">
              <c16:uniqueId val="{00000000-B2C4-44B0-A48A-2B9CA7D0B0B0}"/>
            </c:ext>
          </c:extLst>
        </c:ser>
        <c:ser>
          <c:idx val="1"/>
          <c:order val="1"/>
          <c:tx>
            <c:v>FY24</c:v>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'Waste Footprint'!$D$43:$D$44</c:f>
              <c:strCache>
                <c:ptCount val="2"/>
                <c:pt idx="0">
                  <c:v>Hazardous</c:v>
                </c:pt>
                <c:pt idx="1">
                  <c:v>Non-Hazardous</c:v>
                </c:pt>
              </c:strCache>
            </c:strRef>
          </c:cat>
          <c:val>
            <c:numRef>
              <c:f>'Waste Footprint'!$S$43:$S$44</c:f>
              <c:numCache>
                <c:formatCode>0</c:formatCode>
                <c:ptCount val="2"/>
                <c:pt idx="0">
                  <c:v>3.1680000000000001</c:v>
                </c:pt>
                <c:pt idx="1">
                  <c:v>104</c:v>
                </c:pt>
              </c:numCache>
            </c:numRef>
          </c:val>
          <c:extLst>
            <c:ext xmlns:c16="http://schemas.microsoft.com/office/drawing/2014/chart" uri="{C3380CC4-5D6E-409C-BE32-E72D297353CC}">
              <c16:uniqueId val="{00000001-B2C4-44B0-A48A-2B9CA7D0B0B0}"/>
            </c:ext>
          </c:extLst>
        </c:ser>
        <c:dLbls>
          <c:dLblPos val="outEnd"/>
          <c:showLegendKey val="0"/>
          <c:showVal val="1"/>
          <c:showCatName val="0"/>
          <c:showSerName val="0"/>
          <c:showPercent val="0"/>
          <c:showBubbleSize val="0"/>
        </c:dLbls>
        <c:gapWidth val="267"/>
        <c:overlap val="-43"/>
        <c:axId val="1294884223"/>
        <c:axId val="1294887103"/>
      </c:barChart>
      <c:catAx>
        <c:axId val="1294884223"/>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ysClr val="windowText" lastClr="000000"/>
                </a:solidFill>
                <a:latin typeface="Rubik"/>
                <a:ea typeface="+mn-ea"/>
                <a:cs typeface="+mn-cs"/>
              </a:defRPr>
            </a:pPr>
            <a:endParaRPr lang="en-US"/>
          </a:p>
        </c:txPr>
        <c:crossAx val="1294887103"/>
        <c:crosses val="autoZero"/>
        <c:auto val="1"/>
        <c:lblAlgn val="ctr"/>
        <c:lblOffset val="100"/>
        <c:noMultiLvlLbl val="0"/>
      </c:catAx>
      <c:valAx>
        <c:axId val="1294887103"/>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Rubik"/>
                    <a:ea typeface="+mn-ea"/>
                    <a:cs typeface="+mn-cs"/>
                  </a:defRPr>
                </a:pPr>
                <a:r>
                  <a:rPr lang="en-ZA"/>
                  <a:t>Waste (tonnes)</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Rubik"/>
                  <a:ea typeface="+mn-ea"/>
                  <a:cs typeface="+mn-cs"/>
                </a:defRPr>
              </a:pPr>
              <a:endParaRPr lang="en-ZA"/>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crossAx val="1294884223"/>
        <c:crosses val="autoZero"/>
        <c:crossBetween val="between"/>
      </c:valAx>
      <c:spPr>
        <a:pattFill prst="ltDnDiag">
          <a:fgClr>
            <a:schemeClr val="dk1">
              <a:lumMod val="15000"/>
              <a:lumOff val="85000"/>
            </a:schemeClr>
          </a:fgClr>
          <a:bgClr>
            <a:schemeClr val="lt1"/>
          </a:bgClr>
        </a:patt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Rubik"/>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sz="1100">
          <a:solidFill>
            <a:sysClr val="windowText" lastClr="000000"/>
          </a:solidFill>
          <a:latin typeface="Rubik"/>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FY25</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'Waste Footprint'!$D$46:$D$47</c:f>
              <c:strCache>
                <c:ptCount val="2"/>
                <c:pt idx="0">
                  <c:v>Recycled </c:v>
                </c:pt>
                <c:pt idx="1">
                  <c:v>Landfilled </c:v>
                </c:pt>
              </c:strCache>
            </c:strRef>
          </c:cat>
          <c:val>
            <c:numRef>
              <c:f>'Waste Footprint'!$R$46:$R$47</c:f>
              <c:numCache>
                <c:formatCode>0</c:formatCode>
                <c:ptCount val="2"/>
                <c:pt idx="0">
                  <c:v>50.859200000000008</c:v>
                </c:pt>
                <c:pt idx="1">
                  <c:v>110.99803</c:v>
                </c:pt>
              </c:numCache>
            </c:numRef>
          </c:val>
          <c:extLst>
            <c:ext xmlns:c16="http://schemas.microsoft.com/office/drawing/2014/chart" uri="{C3380CC4-5D6E-409C-BE32-E72D297353CC}">
              <c16:uniqueId val="{00000000-394A-48E6-8FA2-A0782109C112}"/>
            </c:ext>
          </c:extLst>
        </c:ser>
        <c:ser>
          <c:idx val="1"/>
          <c:order val="1"/>
          <c:tx>
            <c:v>FY24</c:v>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'Waste Footprint'!$D$46:$D$47</c:f>
              <c:strCache>
                <c:ptCount val="2"/>
                <c:pt idx="0">
                  <c:v>Recycled </c:v>
                </c:pt>
                <c:pt idx="1">
                  <c:v>Landfilled </c:v>
                </c:pt>
              </c:strCache>
            </c:strRef>
          </c:cat>
          <c:val>
            <c:numRef>
              <c:f>'Waste Footprint'!$S$46:$S$47</c:f>
              <c:numCache>
                <c:formatCode>0</c:formatCode>
                <c:ptCount val="2"/>
                <c:pt idx="0">
                  <c:v>12.772</c:v>
                </c:pt>
                <c:pt idx="1">
                  <c:v>98.957169999999991</c:v>
                </c:pt>
              </c:numCache>
            </c:numRef>
          </c:val>
          <c:extLst>
            <c:ext xmlns:c16="http://schemas.microsoft.com/office/drawing/2014/chart" uri="{C3380CC4-5D6E-409C-BE32-E72D297353CC}">
              <c16:uniqueId val="{00000001-394A-48E6-8FA2-A0782109C112}"/>
            </c:ext>
          </c:extLst>
        </c:ser>
        <c:dLbls>
          <c:dLblPos val="outEnd"/>
          <c:showLegendKey val="0"/>
          <c:showVal val="1"/>
          <c:showCatName val="0"/>
          <c:showSerName val="0"/>
          <c:showPercent val="0"/>
          <c:showBubbleSize val="0"/>
        </c:dLbls>
        <c:gapWidth val="267"/>
        <c:overlap val="-43"/>
        <c:axId val="1294884223"/>
        <c:axId val="1294887103"/>
      </c:barChart>
      <c:catAx>
        <c:axId val="1294884223"/>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cap="none" spc="0" normalizeH="0" baseline="0">
                <a:solidFill>
                  <a:sysClr val="windowText" lastClr="000000"/>
                </a:solidFill>
                <a:latin typeface="+mn-lt"/>
                <a:ea typeface="+mn-ea"/>
                <a:cs typeface="+mn-cs"/>
              </a:defRPr>
            </a:pPr>
            <a:endParaRPr lang="en-US"/>
          </a:p>
        </c:txPr>
        <c:crossAx val="1294887103"/>
        <c:crosses val="autoZero"/>
        <c:auto val="1"/>
        <c:lblAlgn val="ctr"/>
        <c:lblOffset val="100"/>
        <c:noMultiLvlLbl val="0"/>
      </c:catAx>
      <c:valAx>
        <c:axId val="1294887103"/>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r>
                  <a:rPr lang="en-ZA"/>
                  <a:t>Waste (tonnes)</a:t>
                </a:r>
              </a:p>
            </c:rich>
          </c:tx>
          <c:overlay val="0"/>
          <c:spPr>
            <a:noFill/>
            <a:ln>
              <a:noFill/>
            </a:ln>
            <a:effectLst/>
          </c:spPr>
          <c:txPr>
            <a:bodyPr rot="-54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ZA"/>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294884223"/>
        <c:crosses val="autoZero"/>
        <c:crossBetween val="between"/>
      </c:valAx>
      <c:spPr>
        <a:pattFill prst="ltDnDiag">
          <a:fgClr>
            <a:schemeClr val="dk1">
              <a:lumMod val="15000"/>
              <a:lumOff val="85000"/>
            </a:schemeClr>
          </a:fgClr>
          <a:bgClr>
            <a:schemeClr val="lt1"/>
          </a:bgClr>
        </a:pattFill>
        <a:ln>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tx1"/>
      </a:solidFill>
      <a:round/>
    </a:ln>
    <a:effectLst/>
  </c:spPr>
  <c:txPr>
    <a:bodyPr/>
    <a:lstStyle/>
    <a:p>
      <a:pPr>
        <a:defRPr sz="11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11207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152115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19956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117064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40535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1042769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21228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95172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118980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183264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F928A-5374-4F4B-924B-4E3B26751292}" type="datetimeFigureOut">
              <a:rPr lang="en-US" smtClean="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96923B-6597-614E-BD6E-2A42AAFA34E7}" type="slidenum">
              <a:rPr lang="en-US" smtClean="0"/>
              <a:t>‹#›</a:t>
            </a:fld>
            <a:endParaRPr lang="en-US" dirty="0"/>
          </a:p>
        </p:txBody>
      </p:sp>
    </p:spTree>
    <p:extLst>
      <p:ext uri="{BB962C8B-B14F-4D97-AF65-F5344CB8AC3E}">
        <p14:creationId xmlns:p14="http://schemas.microsoft.com/office/powerpoint/2010/main" val="213620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928A-5374-4F4B-924B-4E3B26751292}" type="datetimeFigureOut">
              <a:rPr lang="en-US" smtClean="0"/>
              <a:t>5/15/2025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6923B-6597-614E-BD6E-2A42AAFA34E7}" type="slidenum">
              <a:rPr lang="en-US" smtClean="0"/>
              <a:t>‹#›</a:t>
            </a:fld>
            <a:endParaRPr lang="en-US" dirty="0"/>
          </a:p>
        </p:txBody>
      </p:sp>
    </p:spTree>
    <p:extLst>
      <p:ext uri="{BB962C8B-B14F-4D97-AF65-F5344CB8AC3E}">
        <p14:creationId xmlns:p14="http://schemas.microsoft.com/office/powerpoint/2010/main" val="7986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434" y="1095023"/>
            <a:ext cx="6080566" cy="4460826"/>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138407" y="6637467"/>
            <a:ext cx="6053593" cy="22053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637467"/>
            <a:ext cx="6138407" cy="22053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96000" y="1663442"/>
            <a:ext cx="6053592" cy="3877985"/>
          </a:xfrm>
          <a:prstGeom prst="rect">
            <a:avLst/>
          </a:prstGeom>
          <a:noFill/>
        </p:spPr>
        <p:txBody>
          <a:bodyPr wrap="square" rtlCol="0">
            <a:spAutoFit/>
          </a:bodyPr>
          <a:lstStyle/>
          <a:p>
            <a:pPr algn="ctr"/>
            <a:r>
              <a:rPr lang="en-US" sz="3600" b="1" cap="all" dirty="0" err="1">
                <a:solidFill>
                  <a:schemeClr val="bg1"/>
                </a:solidFill>
                <a:latin typeface="Rubik" charset="0"/>
                <a:ea typeface="Rubik" charset="0"/>
                <a:cs typeface="Rubik" charset="0"/>
              </a:rPr>
              <a:t>eMEDIA</a:t>
            </a:r>
            <a:r>
              <a:rPr lang="en-US" sz="3600" b="1" cap="all" dirty="0">
                <a:solidFill>
                  <a:schemeClr val="bg1"/>
                </a:solidFill>
                <a:latin typeface="Rubik" charset="0"/>
                <a:ea typeface="Rubik" charset="0"/>
                <a:cs typeface="Rubik" charset="0"/>
              </a:rPr>
              <a:t> Carbon and water Footprint</a:t>
            </a:r>
          </a:p>
          <a:p>
            <a:pPr algn="ctr"/>
            <a:r>
              <a:rPr lang="en-US" sz="3600" b="1" cap="all" dirty="0">
                <a:solidFill>
                  <a:schemeClr val="bg1"/>
                </a:solidFill>
                <a:latin typeface="Rubik" charset="0"/>
                <a:ea typeface="Rubik" charset="0"/>
                <a:cs typeface="Rubik" charset="0"/>
              </a:rPr>
              <a:t> </a:t>
            </a:r>
          </a:p>
          <a:p>
            <a:pPr algn="ctr"/>
            <a:r>
              <a:rPr lang="en-US" sz="3600" b="1" cap="all" dirty="0">
                <a:solidFill>
                  <a:schemeClr val="bg1"/>
                </a:solidFill>
                <a:latin typeface="Rubik" charset="0"/>
                <a:ea typeface="Rubik" charset="0"/>
                <a:cs typeface="Rubik" charset="0"/>
              </a:rPr>
              <a:t>Feedback Report </a:t>
            </a:r>
          </a:p>
          <a:p>
            <a:pPr algn="ctr"/>
            <a:endParaRPr lang="en-US" sz="3200" b="1" dirty="0">
              <a:solidFill>
                <a:schemeClr val="bg1"/>
              </a:solidFill>
              <a:latin typeface="Rubik" charset="0"/>
              <a:ea typeface="Rubik" charset="0"/>
              <a:cs typeface="Rubik" charset="0"/>
            </a:endParaRPr>
          </a:p>
          <a:p>
            <a:pPr algn="ctr"/>
            <a:r>
              <a:rPr lang="en-US" sz="2800" b="1" cap="all" dirty="0">
                <a:solidFill>
                  <a:schemeClr val="bg1"/>
                </a:solidFill>
                <a:latin typeface="Rubik" charset="0"/>
                <a:ea typeface="Rubik" charset="0"/>
                <a:cs typeface="Rubik" charset="0"/>
              </a:rPr>
              <a:t>01 April 2024 – 31 March 2025</a:t>
            </a:r>
            <a:endParaRPr lang="en-US" sz="2400" b="1" cap="all" dirty="0">
              <a:solidFill>
                <a:schemeClr val="bg1"/>
              </a:solidFill>
              <a:latin typeface="Rubik" charset="0"/>
              <a:ea typeface="Rubik" charset="0"/>
              <a:cs typeface="Rubik" charset="0"/>
            </a:endParaRPr>
          </a:p>
          <a:p>
            <a:pPr algn="ctr"/>
            <a:endParaRPr lang="en-US" sz="2400" b="1" cap="all" dirty="0">
              <a:solidFill>
                <a:schemeClr val="bg1"/>
              </a:solidFill>
              <a:latin typeface="Rubik" charset="0"/>
              <a:ea typeface="Rubik" charset="0"/>
              <a:cs typeface="Rubik" charset="0"/>
            </a:endParaRPr>
          </a:p>
          <a:p>
            <a:pPr algn="ctr"/>
            <a:r>
              <a:rPr lang="en-US" b="1" cap="all" dirty="0">
                <a:solidFill>
                  <a:schemeClr val="bg1"/>
                </a:solidFill>
                <a:latin typeface="Rubik" charset="0"/>
                <a:ea typeface="Rubik" charset="0"/>
                <a:cs typeface="Rubik" charset="0"/>
              </a:rPr>
              <a:t>MAY 2025</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26" y="222427"/>
            <a:ext cx="4693498" cy="2025324"/>
          </a:xfrm>
          <a:prstGeom prst="rect">
            <a:avLst/>
          </a:prstGeom>
        </p:spPr>
      </p:pic>
      <p:pic>
        <p:nvPicPr>
          <p:cNvPr id="2" name="Picture 1">
            <a:extLst>
              <a:ext uri="{FF2B5EF4-FFF2-40B4-BE49-F238E27FC236}">
                <a16:creationId xmlns:a16="http://schemas.microsoft.com/office/drawing/2014/main" id="{51726F3A-3C58-425E-A3D5-3924F3223BA2}"/>
              </a:ext>
            </a:extLst>
          </p:cNvPr>
          <p:cNvPicPr>
            <a:picLocks noChangeAspect="1"/>
          </p:cNvPicPr>
          <p:nvPr/>
        </p:nvPicPr>
        <p:blipFill rotWithShape="1">
          <a:blip r:embed="rId3"/>
          <a:srcRect r="64131"/>
          <a:stretch/>
        </p:blipFill>
        <p:spPr>
          <a:xfrm>
            <a:off x="0" y="5988367"/>
            <a:ext cx="2310169" cy="624234"/>
          </a:xfrm>
          <a:prstGeom prst="rect">
            <a:avLst/>
          </a:prstGeom>
        </p:spPr>
      </p:pic>
      <p:pic>
        <p:nvPicPr>
          <p:cNvPr id="5" name="Picture 4">
            <a:extLst>
              <a:ext uri="{FF2B5EF4-FFF2-40B4-BE49-F238E27FC236}">
                <a16:creationId xmlns:a16="http://schemas.microsoft.com/office/drawing/2014/main" id="{6666CBF7-6623-47FF-BA80-A7CDE55ECCE6}"/>
              </a:ext>
            </a:extLst>
          </p:cNvPr>
          <p:cNvPicPr>
            <a:picLocks noChangeAspect="1"/>
          </p:cNvPicPr>
          <p:nvPr/>
        </p:nvPicPr>
        <p:blipFill rotWithShape="1">
          <a:blip r:embed="rId4"/>
          <a:srcRect t="1787" b="4521"/>
          <a:stretch/>
        </p:blipFill>
        <p:spPr>
          <a:xfrm>
            <a:off x="1631434" y="2247751"/>
            <a:ext cx="3194756" cy="4182095"/>
          </a:xfrm>
          <a:prstGeom prst="rect">
            <a:avLst/>
          </a:prstGeom>
        </p:spPr>
      </p:pic>
    </p:spTree>
    <p:extLst>
      <p:ext uri="{BB962C8B-B14F-4D97-AF65-F5344CB8AC3E}">
        <p14:creationId xmlns:p14="http://schemas.microsoft.com/office/powerpoint/2010/main" val="35377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CHANGES TO SCOPE 1 &amp; 2 EMISSIONS</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10</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50471" y="1169439"/>
            <a:ext cx="11864052" cy="677108"/>
          </a:xfrm>
          <a:prstGeom prst="rect">
            <a:avLst/>
          </a:prstGeom>
          <a:noFill/>
        </p:spPr>
        <p:txBody>
          <a:bodyPr wrap="square" rtlCol="0">
            <a:spAutoFit/>
          </a:bodyPr>
          <a:lstStyle/>
          <a:p>
            <a:pPr algn="just"/>
            <a:endParaRPr lang="en-ZA" sz="1200" dirty="0">
              <a:latin typeface="Rubik Light" charset="0"/>
              <a:ea typeface="Rubik Light" charset="0"/>
              <a:cs typeface="Rubik Light" charset="0"/>
            </a:endParaRPr>
          </a:p>
          <a:p>
            <a:pPr algn="just"/>
            <a:endParaRPr lang="en-ZA" sz="1200" dirty="0">
              <a:latin typeface="Rubik Light" charset="0"/>
              <a:ea typeface="Rubik Light" charset="0"/>
              <a:cs typeface="Rubik Light" charset="0"/>
            </a:endParaRPr>
          </a:p>
          <a:p>
            <a:pPr algn="just"/>
            <a:endParaRPr lang="en-ZA" sz="1400" dirty="0">
              <a:latin typeface="Rubik Light" charset="0"/>
              <a:ea typeface="Rubik Light" charset="0"/>
              <a:cs typeface="Rubik Light" charset="0"/>
            </a:endParaRPr>
          </a:p>
        </p:txBody>
      </p:sp>
      <p:graphicFrame>
        <p:nvGraphicFramePr>
          <p:cNvPr id="3" name="Table 2">
            <a:extLst>
              <a:ext uri="{FF2B5EF4-FFF2-40B4-BE49-F238E27FC236}">
                <a16:creationId xmlns:a16="http://schemas.microsoft.com/office/drawing/2014/main" id="{697E927D-BC01-436A-AB18-DA22EE21BFC4}"/>
              </a:ext>
            </a:extLst>
          </p:cNvPr>
          <p:cNvGraphicFramePr>
            <a:graphicFrameLocks noGrp="1"/>
          </p:cNvGraphicFramePr>
          <p:nvPr>
            <p:extLst>
              <p:ext uri="{D42A27DB-BD31-4B8C-83A1-F6EECF244321}">
                <p14:modId xmlns:p14="http://schemas.microsoft.com/office/powerpoint/2010/main" val="647658734"/>
              </p:ext>
            </p:extLst>
          </p:nvPr>
        </p:nvGraphicFramePr>
        <p:xfrm>
          <a:off x="244200" y="1348943"/>
          <a:ext cx="11676594" cy="796275"/>
        </p:xfrm>
        <a:graphic>
          <a:graphicData uri="http://schemas.openxmlformats.org/drawingml/2006/table">
            <a:tbl>
              <a:tblPr firstRow="1" bandRow="1">
                <a:tableStyleId>{073A0DAA-6AF3-43AB-8588-CEC1D06C72B9}</a:tableStyleId>
              </a:tblPr>
              <a:tblGrid>
                <a:gridCol w="1946099">
                  <a:extLst>
                    <a:ext uri="{9D8B030D-6E8A-4147-A177-3AD203B41FA5}">
                      <a16:colId xmlns:a16="http://schemas.microsoft.com/office/drawing/2014/main" val="1206815154"/>
                    </a:ext>
                  </a:extLst>
                </a:gridCol>
                <a:gridCol w="1946099">
                  <a:extLst>
                    <a:ext uri="{9D8B030D-6E8A-4147-A177-3AD203B41FA5}">
                      <a16:colId xmlns:a16="http://schemas.microsoft.com/office/drawing/2014/main" val="3915460322"/>
                    </a:ext>
                  </a:extLst>
                </a:gridCol>
                <a:gridCol w="1946099">
                  <a:extLst>
                    <a:ext uri="{9D8B030D-6E8A-4147-A177-3AD203B41FA5}">
                      <a16:colId xmlns:a16="http://schemas.microsoft.com/office/drawing/2014/main" val="2201052202"/>
                    </a:ext>
                  </a:extLst>
                </a:gridCol>
                <a:gridCol w="1946099">
                  <a:extLst>
                    <a:ext uri="{9D8B030D-6E8A-4147-A177-3AD203B41FA5}">
                      <a16:colId xmlns:a16="http://schemas.microsoft.com/office/drawing/2014/main" val="1557928160"/>
                    </a:ext>
                  </a:extLst>
                </a:gridCol>
                <a:gridCol w="1946099">
                  <a:extLst>
                    <a:ext uri="{9D8B030D-6E8A-4147-A177-3AD203B41FA5}">
                      <a16:colId xmlns:a16="http://schemas.microsoft.com/office/drawing/2014/main" val="3160596283"/>
                    </a:ext>
                  </a:extLst>
                </a:gridCol>
                <a:gridCol w="1946099">
                  <a:extLst>
                    <a:ext uri="{9D8B030D-6E8A-4147-A177-3AD203B41FA5}">
                      <a16:colId xmlns:a16="http://schemas.microsoft.com/office/drawing/2014/main" val="3980801601"/>
                    </a:ext>
                  </a:extLst>
                </a:gridCol>
              </a:tblGrid>
              <a:tr h="470058">
                <a:tc>
                  <a:txBody>
                    <a:bodyPr/>
                    <a:lstStyle/>
                    <a:p>
                      <a:pPr algn="ctr" fontAlgn="ctr"/>
                      <a:r>
                        <a:rPr lang="en-US" sz="1200" u="none" strike="noStrike">
                          <a:effectLst/>
                          <a:latin typeface="Rubik"/>
                        </a:rPr>
                        <a:t>Scope 1 FY24 </a:t>
                      </a:r>
                      <a:endParaRPr lang="en-US" sz="1200" b="1" i="0" u="none" strike="noStrike">
                        <a:solidFill>
                          <a:srgbClr val="000000"/>
                        </a:solidFill>
                        <a:effectLst/>
                        <a:latin typeface="Rubik"/>
                      </a:endParaRPr>
                    </a:p>
                    <a:p>
                      <a:pPr lvl="0" algn="ctr">
                        <a:buNone/>
                      </a:pPr>
                      <a:r>
                        <a:rPr lang="en-US" sz="1200" u="none" strike="noStrike">
                          <a:effectLst/>
                          <a:latin typeface="Rubik"/>
                        </a:rPr>
                        <a:t>(tCO</a:t>
                      </a:r>
                      <a:r>
                        <a:rPr lang="en-US" sz="1200" u="none" strike="noStrike" baseline="-25000">
                          <a:effectLst/>
                          <a:latin typeface="Rubik"/>
                        </a:rPr>
                        <a:t>2</a:t>
                      </a:r>
                      <a:r>
                        <a:rPr lang="en-US" sz="1200" u="none" strike="noStrike">
                          <a:effectLst/>
                          <a:latin typeface="Rubik"/>
                        </a:rPr>
                        <a:t>e)</a:t>
                      </a:r>
                      <a:endParaRPr lang="en-US" sz="1200" b="1" i="0" u="none" strike="noStrike" dirty="0">
                        <a:solidFill>
                          <a:srgbClr val="000000"/>
                        </a:solidFill>
                        <a:effectLst/>
                        <a:latin typeface="Rubik"/>
                      </a:endParaRPr>
                    </a:p>
                  </a:txBody>
                  <a:tcPr anchor="ctr"/>
                </a:tc>
                <a:tc>
                  <a:txBody>
                    <a:bodyPr/>
                    <a:lstStyle/>
                    <a:p>
                      <a:pPr algn="ctr" fontAlgn="ctr"/>
                      <a:r>
                        <a:rPr lang="en-US" sz="1200" u="none" strike="noStrike" dirty="0">
                          <a:effectLst/>
                          <a:latin typeface="Rubik"/>
                        </a:rPr>
                        <a:t>Scope 1 FY25 </a:t>
                      </a:r>
                      <a:endParaRPr lang="en-US" sz="1200" b="1" i="0" u="none" strike="noStrike" dirty="0">
                        <a:solidFill>
                          <a:srgbClr val="000000"/>
                        </a:solidFill>
                        <a:effectLst/>
                        <a:latin typeface="Rubik"/>
                      </a:endParaRPr>
                    </a:p>
                    <a:p>
                      <a:pPr lvl="0" algn="ctr">
                        <a:buNone/>
                      </a:pPr>
                      <a:r>
                        <a:rPr lang="en-US" sz="1200" u="none" strike="noStrike" dirty="0">
                          <a:effectLst/>
                          <a:latin typeface="Rubik"/>
                        </a:rPr>
                        <a:t>(tCO</a:t>
                      </a:r>
                      <a:r>
                        <a:rPr lang="en-US" sz="1200" u="none" strike="noStrike" baseline="-25000" dirty="0">
                          <a:effectLst/>
                          <a:latin typeface="Rubik"/>
                        </a:rPr>
                        <a:t>2</a:t>
                      </a:r>
                      <a:r>
                        <a:rPr lang="en-US" sz="1200" u="none" strike="noStrike" dirty="0">
                          <a:effectLst/>
                          <a:latin typeface="Rubik"/>
                        </a:rPr>
                        <a:t>e)</a:t>
                      </a:r>
                      <a:endParaRPr lang="en-US" sz="1200" b="1" i="0" u="none" strike="noStrike" dirty="0">
                        <a:solidFill>
                          <a:srgbClr val="000000"/>
                        </a:solidFill>
                        <a:effectLst/>
                        <a:latin typeface="Rubik"/>
                      </a:endParaRPr>
                    </a:p>
                  </a:txBody>
                  <a:tcPr anchor="ctr"/>
                </a:tc>
                <a:tc>
                  <a:txBody>
                    <a:bodyPr/>
                    <a:lstStyle/>
                    <a:p>
                      <a:pPr algn="ctr" fontAlgn="ctr"/>
                      <a:r>
                        <a:rPr lang="en-US" sz="1200" u="none" strike="noStrike">
                          <a:effectLst/>
                          <a:latin typeface="Rubik"/>
                        </a:rPr>
                        <a:t>% change</a:t>
                      </a:r>
                      <a:endParaRPr lang="en-US" sz="1200" b="1" i="0" u="none" strike="noStrike">
                        <a:solidFill>
                          <a:srgbClr val="000000"/>
                        </a:solidFill>
                        <a:effectLst/>
                        <a:latin typeface="Rubik"/>
                      </a:endParaRPr>
                    </a:p>
                  </a:txBody>
                  <a:tcPr anchor="ctr"/>
                </a:tc>
                <a:tc>
                  <a:txBody>
                    <a:bodyPr/>
                    <a:lstStyle/>
                    <a:p>
                      <a:pPr algn="ctr" fontAlgn="ctr"/>
                      <a:r>
                        <a:rPr lang="en-US" sz="1200" u="none" strike="noStrike" dirty="0">
                          <a:effectLst/>
                          <a:latin typeface="Rubik"/>
                        </a:rPr>
                        <a:t>Scope 2 FY24</a:t>
                      </a:r>
                      <a:endParaRPr lang="en-US" sz="1200" b="1" i="0" u="none" strike="noStrike" dirty="0">
                        <a:solidFill>
                          <a:srgbClr val="000000"/>
                        </a:solidFill>
                        <a:effectLst/>
                        <a:latin typeface="Rubik"/>
                      </a:endParaRPr>
                    </a:p>
                    <a:p>
                      <a:pPr lvl="0" algn="ctr">
                        <a:buNone/>
                      </a:pPr>
                      <a:r>
                        <a:rPr lang="en-US" sz="1200" u="none" strike="noStrike" dirty="0">
                          <a:effectLst/>
                          <a:latin typeface="Rubik"/>
                        </a:rPr>
                        <a:t>(tCO</a:t>
                      </a:r>
                      <a:r>
                        <a:rPr lang="en-US" sz="1200" u="none" strike="noStrike" baseline="-25000" dirty="0">
                          <a:effectLst/>
                          <a:latin typeface="Rubik"/>
                        </a:rPr>
                        <a:t>2</a:t>
                      </a:r>
                      <a:r>
                        <a:rPr lang="en-US" sz="1200" u="none" strike="noStrike" dirty="0">
                          <a:effectLst/>
                          <a:latin typeface="Rubik"/>
                        </a:rPr>
                        <a:t>e)</a:t>
                      </a:r>
                      <a:endParaRPr lang="en-US" sz="1200" b="1" i="0" u="none" strike="noStrike" dirty="0">
                        <a:solidFill>
                          <a:srgbClr val="000000"/>
                        </a:solidFill>
                        <a:effectLst/>
                        <a:latin typeface="Rubik"/>
                      </a:endParaRPr>
                    </a:p>
                  </a:txBody>
                  <a:tcPr anchor="ctr"/>
                </a:tc>
                <a:tc>
                  <a:txBody>
                    <a:bodyPr/>
                    <a:lstStyle/>
                    <a:p>
                      <a:pPr algn="ctr" fontAlgn="ctr"/>
                      <a:r>
                        <a:rPr lang="en-US" sz="1200" u="none" strike="noStrike">
                          <a:effectLst/>
                          <a:latin typeface="Rubik"/>
                        </a:rPr>
                        <a:t>Scope 2 FY25 </a:t>
                      </a:r>
                      <a:endParaRPr lang="en-US" sz="1200" b="1" i="0" u="none" strike="noStrike">
                        <a:solidFill>
                          <a:srgbClr val="000000"/>
                        </a:solidFill>
                        <a:effectLst/>
                        <a:latin typeface="Rubik"/>
                      </a:endParaRPr>
                    </a:p>
                    <a:p>
                      <a:pPr lvl="0" algn="ctr">
                        <a:buNone/>
                      </a:pPr>
                      <a:r>
                        <a:rPr lang="en-US" sz="1200" u="none" strike="noStrike">
                          <a:effectLst/>
                          <a:latin typeface="Rubik"/>
                        </a:rPr>
                        <a:t>(tCO</a:t>
                      </a:r>
                      <a:r>
                        <a:rPr lang="en-US" sz="1200" u="none" strike="noStrike" baseline="-25000">
                          <a:effectLst/>
                          <a:latin typeface="Rubik"/>
                        </a:rPr>
                        <a:t>2</a:t>
                      </a:r>
                      <a:r>
                        <a:rPr lang="en-US" sz="1200" u="none" strike="noStrike">
                          <a:effectLst/>
                          <a:latin typeface="Rubik"/>
                        </a:rPr>
                        <a:t>e)</a:t>
                      </a:r>
                      <a:endParaRPr lang="en-US" sz="1200" b="1" i="0" u="none" strike="noStrike" dirty="0">
                        <a:solidFill>
                          <a:srgbClr val="000000"/>
                        </a:solidFill>
                        <a:effectLst/>
                        <a:latin typeface="Rubik"/>
                      </a:endParaRPr>
                    </a:p>
                  </a:txBody>
                  <a:tcPr anchor="ctr"/>
                </a:tc>
                <a:tc>
                  <a:txBody>
                    <a:bodyPr/>
                    <a:lstStyle/>
                    <a:p>
                      <a:pPr algn="ctr" fontAlgn="ctr"/>
                      <a:r>
                        <a:rPr lang="en-US" sz="1200" u="none" strike="noStrike" dirty="0">
                          <a:effectLst/>
                          <a:latin typeface="Rubik"/>
                        </a:rPr>
                        <a:t>% change</a:t>
                      </a:r>
                      <a:endParaRPr lang="en-US" sz="1200" b="1" i="0" u="none" strike="noStrike" dirty="0">
                        <a:solidFill>
                          <a:srgbClr val="000000"/>
                        </a:solidFill>
                        <a:effectLst/>
                        <a:latin typeface="Rubik"/>
                      </a:endParaRPr>
                    </a:p>
                  </a:txBody>
                  <a:tcPr anchor="ctr"/>
                </a:tc>
                <a:extLst>
                  <a:ext uri="{0D108BD9-81ED-4DB2-BD59-A6C34878D82A}">
                    <a16:rowId xmlns:a16="http://schemas.microsoft.com/office/drawing/2014/main" val="2689799803"/>
                  </a:ext>
                </a:extLst>
              </a:tr>
              <a:tr h="326217">
                <a:tc>
                  <a:txBody>
                    <a:bodyPr/>
                    <a:lstStyle/>
                    <a:p>
                      <a:pPr algn="ctr" fontAlgn="b"/>
                      <a:r>
                        <a:rPr lang="en-ZA" sz="1200" b="0" i="0" u="none" strike="noStrike" kern="1200" dirty="0">
                          <a:solidFill>
                            <a:srgbClr val="000000"/>
                          </a:solidFill>
                          <a:effectLst/>
                          <a:latin typeface="Rubik"/>
                          <a:ea typeface="+mn-ea"/>
                          <a:cs typeface="Arial" panose="020B0604020202020204" pitchFamily="34" charset="0"/>
                        </a:rPr>
                        <a:t>2 965</a:t>
                      </a:r>
                    </a:p>
                  </a:txBody>
                  <a:tcPr marL="0" marR="0" marT="0" marB="0" anchor="ctr"/>
                </a:tc>
                <a:tc>
                  <a:txBody>
                    <a:bodyPr/>
                    <a:lstStyle/>
                    <a:p>
                      <a:pPr algn="ctr" fontAlgn="b"/>
                      <a:r>
                        <a:rPr lang="en-ZA" sz="1200" b="0" i="0" u="none" strike="noStrike" kern="1200" dirty="0">
                          <a:solidFill>
                            <a:srgbClr val="000000"/>
                          </a:solidFill>
                          <a:effectLst/>
                          <a:latin typeface="Rubik"/>
                          <a:ea typeface="+mn-ea"/>
                          <a:cs typeface="Arial" panose="020B0604020202020204" pitchFamily="34" charset="0"/>
                        </a:rPr>
                        <a:t>438</a:t>
                      </a:r>
                    </a:p>
                  </a:txBody>
                  <a:tcPr marL="0" marR="0" marT="0" marB="0" anchor="ctr"/>
                </a:tc>
                <a:tc>
                  <a:txBody>
                    <a:bodyPr/>
                    <a:lstStyle/>
                    <a:p>
                      <a:pPr algn="ctr" fontAlgn="ctr"/>
                      <a:r>
                        <a:rPr lang="en-US" sz="1200" b="0" i="0" u="none" strike="noStrike" dirty="0">
                          <a:solidFill>
                            <a:srgbClr val="000000"/>
                          </a:solidFill>
                          <a:effectLst/>
                          <a:latin typeface="Rubik"/>
                          <a:cs typeface="Arial" panose="020B0604020202020204" pitchFamily="34" charset="0"/>
                        </a:rPr>
                        <a:t>-85%</a:t>
                      </a:r>
                    </a:p>
                  </a:txBody>
                  <a:tcPr anchor="ctr"/>
                </a:tc>
                <a:tc>
                  <a:txBody>
                    <a:bodyPr/>
                    <a:lstStyle/>
                    <a:p>
                      <a:pPr marL="0" algn="ctr" defTabSz="914400" rtl="0" eaLnBrk="1" fontAlgn="b" latinLnBrk="0" hangingPunct="1"/>
                      <a:r>
                        <a:rPr lang="en-ZA" sz="1200" b="0" i="0" u="none" strike="noStrike" kern="1200" dirty="0">
                          <a:solidFill>
                            <a:srgbClr val="000000"/>
                          </a:solidFill>
                          <a:effectLst/>
                          <a:latin typeface="Rubik"/>
                          <a:ea typeface="+mn-ea"/>
                          <a:cs typeface="Arial" panose="020B0604020202020204" pitchFamily="34" charset="0"/>
                        </a:rPr>
                        <a:t>6 673</a:t>
                      </a:r>
                    </a:p>
                  </a:txBody>
                  <a:tcPr marL="0" marR="0" marT="0" marB="0" anchor="ctr"/>
                </a:tc>
                <a:tc>
                  <a:txBody>
                    <a:bodyPr/>
                    <a:lstStyle/>
                    <a:p>
                      <a:pPr marL="0" algn="ctr" defTabSz="914400" rtl="0" eaLnBrk="1" fontAlgn="b" latinLnBrk="0" hangingPunct="1"/>
                      <a:r>
                        <a:rPr lang="en-ZA" sz="1200" b="0" i="0" u="none" strike="noStrike" kern="1200" dirty="0">
                          <a:solidFill>
                            <a:srgbClr val="000000"/>
                          </a:solidFill>
                          <a:effectLst/>
                          <a:latin typeface="Rubik"/>
                          <a:ea typeface="+mn-ea"/>
                          <a:cs typeface="Arial" panose="020B0604020202020204" pitchFamily="34" charset="0"/>
                        </a:rPr>
                        <a:t>6 777</a:t>
                      </a:r>
                    </a:p>
                  </a:txBody>
                  <a:tcPr marL="0" marR="0" marT="0" marB="0" anchor="ctr"/>
                </a:tc>
                <a:tc>
                  <a:txBody>
                    <a:bodyPr/>
                    <a:lstStyle/>
                    <a:p>
                      <a:pPr algn="ctr" fontAlgn="ctr"/>
                      <a:r>
                        <a:rPr lang="en-US" sz="1200" b="0" i="0" u="none" strike="noStrike" dirty="0">
                          <a:solidFill>
                            <a:srgbClr val="000000"/>
                          </a:solidFill>
                          <a:effectLst/>
                          <a:latin typeface="Rubik"/>
                          <a:cs typeface="Arial" panose="020B0604020202020204" pitchFamily="34" charset="0"/>
                        </a:rPr>
                        <a:t>2%</a:t>
                      </a:r>
                    </a:p>
                  </a:txBody>
                  <a:tcPr anchor="ctr"/>
                </a:tc>
                <a:extLst>
                  <a:ext uri="{0D108BD9-81ED-4DB2-BD59-A6C34878D82A}">
                    <a16:rowId xmlns:a16="http://schemas.microsoft.com/office/drawing/2014/main" val="2367314257"/>
                  </a:ext>
                </a:extLst>
              </a:tr>
            </a:tbl>
          </a:graphicData>
        </a:graphic>
      </p:graphicFrame>
      <p:sp>
        <p:nvSpPr>
          <p:cNvPr id="13" name="TextBox 12">
            <a:extLst>
              <a:ext uri="{FF2B5EF4-FFF2-40B4-BE49-F238E27FC236}">
                <a16:creationId xmlns:a16="http://schemas.microsoft.com/office/drawing/2014/main" id="{BDE2B588-66C2-42E3-92F0-74F0FE16127A}"/>
              </a:ext>
            </a:extLst>
          </p:cNvPr>
          <p:cNvSpPr txBox="1"/>
          <p:nvPr/>
        </p:nvSpPr>
        <p:spPr>
          <a:xfrm>
            <a:off x="337930" y="2354838"/>
            <a:ext cx="11500434" cy="830997"/>
          </a:xfrm>
          <a:prstGeom prst="rect">
            <a:avLst/>
          </a:prstGeom>
          <a:noFill/>
        </p:spPr>
        <p:txBody>
          <a:bodyPr wrap="square" rtlCol="0">
            <a:spAutoFit/>
          </a:bodyPr>
          <a:lstStyle/>
          <a:p>
            <a:pPr algn="just"/>
            <a:r>
              <a:rPr lang="en-US" sz="1200" dirty="0">
                <a:latin typeface="Rubik"/>
                <a:cs typeface="Arial" panose="020B0604020202020204" pitchFamily="34" charset="0"/>
              </a:rPr>
              <a:t>Scope 1 emissions decreased by 85 % (2 527 tCO</a:t>
            </a:r>
            <a:r>
              <a:rPr lang="en-US" sz="1200" baseline="-25000" dirty="0">
                <a:latin typeface="Rubik"/>
                <a:cs typeface="Arial" panose="020B0604020202020204" pitchFamily="34" charset="0"/>
              </a:rPr>
              <a:t>2</a:t>
            </a:r>
            <a:r>
              <a:rPr lang="en-US" sz="1200" dirty="0">
                <a:latin typeface="Rubik"/>
                <a:cs typeface="Arial" panose="020B0604020202020204" pitchFamily="34" charset="0"/>
              </a:rPr>
              <a:t>e) between FY24 and FY25 mainly due to reduced loadshedding resulting in a decrease in the amount of diesel consumption from 909 012 </a:t>
            </a:r>
            <a:r>
              <a:rPr lang="en-US" sz="1200" dirty="0" err="1">
                <a:latin typeface="Rubik"/>
                <a:cs typeface="Arial" panose="020B0604020202020204" pitchFamily="34" charset="0"/>
              </a:rPr>
              <a:t>litres</a:t>
            </a:r>
            <a:r>
              <a:rPr lang="en-US" sz="1200" dirty="0">
                <a:latin typeface="Rubik"/>
                <a:cs typeface="Arial" panose="020B0604020202020204" pitchFamily="34" charset="0"/>
              </a:rPr>
              <a:t> in FY24 to 28 620 </a:t>
            </a:r>
            <a:r>
              <a:rPr lang="en-US" sz="1200" dirty="0" err="1">
                <a:latin typeface="Rubik"/>
                <a:cs typeface="Arial" panose="020B0604020202020204" pitchFamily="34" charset="0"/>
              </a:rPr>
              <a:t>litres</a:t>
            </a:r>
            <a:r>
              <a:rPr lang="en-US" sz="1200" dirty="0">
                <a:latin typeface="Rubik"/>
                <a:cs typeface="Arial" panose="020B0604020202020204" pitchFamily="34" charset="0"/>
              </a:rPr>
              <a:t> in FY25. </a:t>
            </a:r>
          </a:p>
          <a:p>
            <a:pPr algn="just"/>
            <a:endParaRPr lang="en-US" sz="1200" dirty="0">
              <a:latin typeface="Rubik"/>
              <a:cs typeface="Arial" panose="020B0604020202020204" pitchFamily="34" charset="0"/>
            </a:endParaRPr>
          </a:p>
          <a:p>
            <a:pPr algn="just"/>
            <a:r>
              <a:rPr lang="en-US" sz="1200" dirty="0">
                <a:latin typeface="Rubik"/>
                <a:cs typeface="Arial" panose="020B0604020202020204" pitchFamily="34" charset="0"/>
              </a:rPr>
              <a:t>There was slight increase in Scope 2 emissions is mainly due to decreased loadshedding. </a:t>
            </a:r>
            <a:endParaRPr lang="en-ZA" sz="1200" dirty="0">
              <a:latin typeface="Rubik"/>
              <a:cs typeface="Arial" panose="020B0604020202020204" pitchFamily="34" charset="0"/>
            </a:endParaRPr>
          </a:p>
        </p:txBody>
      </p:sp>
    </p:spTree>
    <p:extLst>
      <p:ext uri="{BB962C8B-B14F-4D97-AF65-F5344CB8AC3E}">
        <p14:creationId xmlns:p14="http://schemas.microsoft.com/office/powerpoint/2010/main" val="113990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SCOPE 1 EMISSIONS</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11</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97657" y="977206"/>
            <a:ext cx="3019247" cy="3416320"/>
          </a:xfrm>
          <a:prstGeom prst="rect">
            <a:avLst/>
          </a:prstGeom>
          <a:noFill/>
        </p:spPr>
        <p:txBody>
          <a:bodyPr wrap="square" rtlCol="0">
            <a:spAutoFit/>
          </a:bodyPr>
          <a:lstStyle/>
          <a:p>
            <a:pPr algn="just"/>
            <a:r>
              <a:rPr lang="en-ZA" sz="1200" dirty="0">
                <a:latin typeface="Rubik"/>
                <a:cs typeface="Arial" panose="020B0604020202020204" pitchFamily="34" charset="0"/>
              </a:rPr>
              <a:t>Scope 1 emissions were 438 tCO</a:t>
            </a:r>
            <a:r>
              <a:rPr lang="en-ZA" sz="1200" baseline="-25000" dirty="0">
                <a:latin typeface="Rubik"/>
                <a:cs typeface="Arial" panose="020B0604020202020204" pitchFamily="34" charset="0"/>
              </a:rPr>
              <a:t>2</a:t>
            </a:r>
            <a:r>
              <a:rPr lang="en-ZA" sz="1200" dirty="0">
                <a:latin typeface="Rubik"/>
                <a:cs typeface="Arial" panose="020B0604020202020204" pitchFamily="34" charset="0"/>
              </a:rPr>
              <a:t>e in the 2025 financial year. This is a </a:t>
            </a:r>
            <a:r>
              <a:rPr lang="en-ZA" sz="1200" b="1" u="sng" dirty="0">
                <a:latin typeface="Rubik"/>
                <a:cs typeface="Arial" panose="020B0604020202020204" pitchFamily="34" charset="0"/>
              </a:rPr>
              <a:t>85% decrease</a:t>
            </a:r>
            <a:r>
              <a:rPr lang="en-ZA" sz="1200" dirty="0">
                <a:latin typeface="Rubik"/>
                <a:cs typeface="Arial" panose="020B0604020202020204" pitchFamily="34" charset="0"/>
              </a:rPr>
              <a:t> relative to the scope 1 emissions in the 2024 financial year. </a:t>
            </a:r>
          </a:p>
          <a:p>
            <a:pPr algn="just"/>
            <a:endParaRPr lang="en-ZA" sz="1200" dirty="0">
              <a:latin typeface="Rubik"/>
              <a:cs typeface="Arial" panose="020B0604020202020204" pitchFamily="34" charset="0"/>
            </a:endParaRPr>
          </a:p>
          <a:p>
            <a:pPr algn="just"/>
            <a:r>
              <a:rPr lang="en-ZA" sz="1200" dirty="0">
                <a:latin typeface="Rubik"/>
                <a:cs typeface="Arial" panose="020B0604020202020204" pitchFamily="34" charset="0"/>
              </a:rPr>
              <a:t>The main contributor to Scope 1 emissions was diesel consumed in company-owned vehicles. It was responsible for 50% of eMedia’s scope 1 emissions.</a:t>
            </a:r>
          </a:p>
          <a:p>
            <a:pPr algn="just"/>
            <a:endParaRPr lang="en-ZA" sz="1200" dirty="0">
              <a:latin typeface="Rubik"/>
              <a:cs typeface="Arial" panose="020B0604020202020204" pitchFamily="34" charset="0"/>
            </a:endParaRPr>
          </a:p>
          <a:p>
            <a:pPr algn="just"/>
            <a:r>
              <a:rPr lang="en-ZA" sz="1200" dirty="0">
                <a:latin typeface="Rubik"/>
                <a:cs typeface="Arial" panose="020B0604020202020204" pitchFamily="34" charset="0"/>
              </a:rPr>
              <a:t>The remaining 50% was made up of diesel used in generators (18%) and petrol consumed in company-owned vehicles (32%).  </a:t>
            </a:r>
          </a:p>
          <a:p>
            <a:pPr algn="just"/>
            <a:endParaRPr lang="en-ZA" sz="1200" dirty="0">
              <a:latin typeface="Rubik"/>
              <a:ea typeface="Rubik Light" charset="0"/>
              <a:cs typeface="Rubik Light" charset="0"/>
            </a:endParaRPr>
          </a:p>
          <a:p>
            <a:pPr algn="just"/>
            <a:r>
              <a:rPr lang="en-ZA" sz="1200" dirty="0">
                <a:latin typeface="Rubik"/>
                <a:ea typeface="Rubik Light" charset="0"/>
                <a:cs typeface="Rubik Light" charset="0"/>
              </a:rPr>
              <a:t>The decrease in scope 1 emissions is primarily as a result of an decrease </a:t>
            </a:r>
            <a:r>
              <a:rPr lang="en-US" sz="1200" dirty="0">
                <a:latin typeface="Rubik"/>
                <a:ea typeface="Rubik Light" charset="0"/>
                <a:cs typeface="Rubik Light" charset="0"/>
              </a:rPr>
              <a:t>in loadshedding which reduced the use of diesel in generators. </a:t>
            </a:r>
            <a:endParaRPr lang="en-ZA" sz="1200" dirty="0">
              <a:latin typeface="Rubik"/>
              <a:ea typeface="Rubik Light" charset="0"/>
              <a:cs typeface="Rubik Light" charset="0"/>
            </a:endParaRPr>
          </a:p>
        </p:txBody>
      </p:sp>
      <p:graphicFrame>
        <p:nvGraphicFramePr>
          <p:cNvPr id="2" name="Chart 1">
            <a:extLst>
              <a:ext uri="{FF2B5EF4-FFF2-40B4-BE49-F238E27FC236}">
                <a16:creationId xmlns:a16="http://schemas.microsoft.com/office/drawing/2014/main" id="{694B6B04-0E75-4ABC-B817-A492EE45217F}"/>
              </a:ext>
            </a:extLst>
          </p:cNvPr>
          <p:cNvGraphicFramePr>
            <a:graphicFrameLocks/>
          </p:cNvGraphicFramePr>
          <p:nvPr>
            <p:extLst>
              <p:ext uri="{D42A27DB-BD31-4B8C-83A1-F6EECF244321}">
                <p14:modId xmlns:p14="http://schemas.microsoft.com/office/powerpoint/2010/main" val="2918300708"/>
              </p:ext>
            </p:extLst>
          </p:nvPr>
        </p:nvGraphicFramePr>
        <p:xfrm>
          <a:off x="3354343" y="977206"/>
          <a:ext cx="8640000" cy="54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856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SCOPE 1 EMISSIONS</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12</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graphicFrame>
        <p:nvGraphicFramePr>
          <p:cNvPr id="14" name="Table 13">
            <a:extLst>
              <a:ext uri="{FF2B5EF4-FFF2-40B4-BE49-F238E27FC236}">
                <a16:creationId xmlns:a16="http://schemas.microsoft.com/office/drawing/2014/main" id="{7CEF4964-E66D-4775-A7C5-B939CA052372}"/>
              </a:ext>
            </a:extLst>
          </p:cNvPr>
          <p:cNvGraphicFramePr>
            <a:graphicFrameLocks noGrp="1"/>
          </p:cNvGraphicFramePr>
          <p:nvPr>
            <p:extLst>
              <p:ext uri="{D42A27DB-BD31-4B8C-83A1-F6EECF244321}">
                <p14:modId xmlns:p14="http://schemas.microsoft.com/office/powerpoint/2010/main" val="2644782037"/>
              </p:ext>
            </p:extLst>
          </p:nvPr>
        </p:nvGraphicFramePr>
        <p:xfrm>
          <a:off x="182756" y="1381488"/>
          <a:ext cx="11599728" cy="1671958"/>
        </p:xfrm>
        <a:graphic>
          <a:graphicData uri="http://schemas.openxmlformats.org/drawingml/2006/table">
            <a:tbl>
              <a:tblPr firstRow="1" bandRow="1">
                <a:tableStyleId>{073A0DAA-6AF3-43AB-8588-CEC1D06C72B9}</a:tableStyleId>
              </a:tblPr>
              <a:tblGrid>
                <a:gridCol w="2851023">
                  <a:extLst>
                    <a:ext uri="{9D8B030D-6E8A-4147-A177-3AD203B41FA5}">
                      <a16:colId xmlns:a16="http://schemas.microsoft.com/office/drawing/2014/main" val="1695604954"/>
                    </a:ext>
                  </a:extLst>
                </a:gridCol>
                <a:gridCol w="2014780">
                  <a:extLst>
                    <a:ext uri="{9D8B030D-6E8A-4147-A177-3AD203B41FA5}">
                      <a16:colId xmlns:a16="http://schemas.microsoft.com/office/drawing/2014/main" val="1206815154"/>
                    </a:ext>
                  </a:extLst>
                </a:gridCol>
                <a:gridCol w="1735810">
                  <a:extLst>
                    <a:ext uri="{9D8B030D-6E8A-4147-A177-3AD203B41FA5}">
                      <a16:colId xmlns:a16="http://schemas.microsoft.com/office/drawing/2014/main" val="3915460322"/>
                    </a:ext>
                  </a:extLst>
                </a:gridCol>
                <a:gridCol w="1937288">
                  <a:extLst>
                    <a:ext uri="{9D8B030D-6E8A-4147-A177-3AD203B41FA5}">
                      <a16:colId xmlns:a16="http://schemas.microsoft.com/office/drawing/2014/main" val="2201052202"/>
                    </a:ext>
                  </a:extLst>
                </a:gridCol>
                <a:gridCol w="3060827">
                  <a:extLst>
                    <a:ext uri="{9D8B030D-6E8A-4147-A177-3AD203B41FA5}">
                      <a16:colId xmlns:a16="http://schemas.microsoft.com/office/drawing/2014/main" val="3980801601"/>
                    </a:ext>
                  </a:extLst>
                </a:gridCol>
              </a:tblGrid>
              <a:tr h="381998">
                <a:tc>
                  <a:txBody>
                    <a:bodyPr/>
                    <a:lstStyle/>
                    <a:p>
                      <a:pPr algn="ctr" fontAlgn="ctr"/>
                      <a:r>
                        <a:rPr lang="en-US" sz="1200" u="none" strike="noStrike" dirty="0">
                          <a:solidFill>
                            <a:schemeClr val="bg1"/>
                          </a:solidFill>
                          <a:effectLst/>
                          <a:latin typeface="Rubik"/>
                        </a:rPr>
                        <a:t>Emission Source</a:t>
                      </a:r>
                      <a:endParaRPr lang="en-US" sz="1200" b="1" i="0" u="none" strike="noStrike" dirty="0">
                        <a:solidFill>
                          <a:schemeClr val="bg1"/>
                        </a:solidFill>
                        <a:effectLst/>
                        <a:latin typeface="Rubik"/>
                      </a:endParaRPr>
                    </a:p>
                  </a:txBody>
                  <a:tcPr anchor="ctr"/>
                </a:tc>
                <a:tc>
                  <a:txBody>
                    <a:bodyPr/>
                    <a:lstStyle/>
                    <a:p>
                      <a:pPr algn="ctr" fontAlgn="ctr"/>
                      <a:r>
                        <a:rPr lang="en-US" sz="1200" u="none" strike="noStrike" dirty="0">
                          <a:solidFill>
                            <a:schemeClr val="bg1"/>
                          </a:solidFill>
                          <a:effectLst/>
                          <a:latin typeface="Rubik"/>
                        </a:rPr>
                        <a:t>Scope 1 FY24 (tCO</a:t>
                      </a:r>
                      <a:r>
                        <a:rPr lang="en-US" sz="1200" u="none" strike="noStrike" baseline="-25000" dirty="0">
                          <a:solidFill>
                            <a:schemeClr val="bg1"/>
                          </a:solidFill>
                          <a:effectLst/>
                          <a:latin typeface="Rubik"/>
                        </a:rPr>
                        <a:t>2</a:t>
                      </a:r>
                      <a:r>
                        <a:rPr lang="en-US" sz="1200" u="none" strike="noStrike" dirty="0">
                          <a:solidFill>
                            <a:schemeClr val="bg1"/>
                          </a:solidFill>
                          <a:effectLst/>
                          <a:latin typeface="Rubik"/>
                        </a:rPr>
                        <a:t>e)</a:t>
                      </a:r>
                      <a:endParaRPr lang="en-US" sz="1200" b="1" i="0" u="none" strike="noStrike" dirty="0">
                        <a:solidFill>
                          <a:schemeClr val="bg1"/>
                        </a:solidFill>
                        <a:effectLst/>
                        <a:latin typeface="Rubik"/>
                      </a:endParaRPr>
                    </a:p>
                  </a:txBody>
                  <a:tcPr anchor="ctr"/>
                </a:tc>
                <a:tc>
                  <a:txBody>
                    <a:bodyPr/>
                    <a:lstStyle/>
                    <a:p>
                      <a:pPr algn="ctr" fontAlgn="ctr"/>
                      <a:r>
                        <a:rPr lang="en-US" sz="1200" u="none" strike="noStrike" dirty="0">
                          <a:solidFill>
                            <a:schemeClr val="bg1"/>
                          </a:solidFill>
                          <a:effectLst/>
                          <a:latin typeface="Rubik"/>
                        </a:rPr>
                        <a:t>Scope 1 FY25 (tCO</a:t>
                      </a:r>
                      <a:r>
                        <a:rPr lang="en-US" sz="1200" u="none" strike="noStrike" baseline="-25000" dirty="0">
                          <a:solidFill>
                            <a:schemeClr val="bg1"/>
                          </a:solidFill>
                          <a:effectLst/>
                          <a:latin typeface="Rubik"/>
                        </a:rPr>
                        <a:t>2</a:t>
                      </a:r>
                      <a:r>
                        <a:rPr lang="en-US" sz="1200" u="none" strike="noStrike" dirty="0">
                          <a:solidFill>
                            <a:schemeClr val="bg1"/>
                          </a:solidFill>
                          <a:effectLst/>
                          <a:latin typeface="Rubik"/>
                        </a:rPr>
                        <a:t>e)</a:t>
                      </a:r>
                      <a:endParaRPr lang="en-US" sz="1200" b="1" i="0" u="none" strike="noStrike" dirty="0">
                        <a:solidFill>
                          <a:schemeClr val="bg1"/>
                        </a:solidFill>
                        <a:effectLst/>
                        <a:latin typeface="Rubik"/>
                      </a:endParaRPr>
                    </a:p>
                  </a:txBody>
                  <a:tcPr anchor="ctr"/>
                </a:tc>
                <a:tc>
                  <a:txBody>
                    <a:bodyPr/>
                    <a:lstStyle/>
                    <a:p>
                      <a:pPr algn="ctr" fontAlgn="ctr"/>
                      <a:r>
                        <a:rPr lang="en-US" sz="1200" u="none" strike="noStrike" dirty="0">
                          <a:solidFill>
                            <a:schemeClr val="bg1"/>
                          </a:solidFill>
                          <a:effectLst/>
                          <a:latin typeface="Rubik"/>
                        </a:rPr>
                        <a:t>% change</a:t>
                      </a:r>
                      <a:endParaRPr lang="en-US" sz="1200" b="1" i="0" u="none" strike="noStrike" dirty="0">
                        <a:solidFill>
                          <a:schemeClr val="bg1"/>
                        </a:solidFill>
                        <a:effectLst/>
                        <a:latin typeface="Rubik"/>
                      </a:endParaRPr>
                    </a:p>
                  </a:txBody>
                  <a:tcPr anchor="ctr"/>
                </a:tc>
                <a:tc>
                  <a:txBody>
                    <a:bodyPr/>
                    <a:lstStyle/>
                    <a:p>
                      <a:pPr algn="ctr" fontAlgn="ctr"/>
                      <a:r>
                        <a:rPr lang="en-US" sz="1200" b="1" i="0" u="none" strike="noStrike" dirty="0">
                          <a:solidFill>
                            <a:schemeClr val="bg1"/>
                          </a:solidFill>
                          <a:effectLst/>
                          <a:latin typeface="Rubik"/>
                        </a:rPr>
                        <a:t>Explanation</a:t>
                      </a:r>
                    </a:p>
                  </a:txBody>
                  <a:tcPr anchor="ctr"/>
                </a:tc>
                <a:extLst>
                  <a:ext uri="{0D108BD9-81ED-4DB2-BD59-A6C34878D82A}">
                    <a16:rowId xmlns:a16="http://schemas.microsoft.com/office/drawing/2014/main" val="2689799803"/>
                  </a:ext>
                </a:extLst>
              </a:tr>
              <a:tr h="271600">
                <a:tc>
                  <a:txBody>
                    <a:bodyPr/>
                    <a:lstStyle/>
                    <a:p>
                      <a:pPr algn="l" rtl="0" fontAlgn="t"/>
                      <a:r>
                        <a:rPr lang="en-ZA" sz="1200" b="0" i="0" u="none" strike="noStrike" dirty="0">
                          <a:solidFill>
                            <a:srgbClr val="000000"/>
                          </a:solidFill>
                          <a:effectLst/>
                          <a:latin typeface="Rubik"/>
                        </a:rPr>
                        <a:t>Stationary diesel consumption</a:t>
                      </a:r>
                    </a:p>
                  </a:txBody>
                  <a:tcPr marL="7620" marR="7620" marT="7620" marB="0" anchor="ctr"/>
                </a:tc>
                <a:tc>
                  <a:txBody>
                    <a:bodyPr/>
                    <a:lstStyle/>
                    <a:p>
                      <a:pPr algn="ctr" rtl="0" fontAlgn="t"/>
                      <a:r>
                        <a:rPr lang="en-ZA" sz="1200" b="0" i="0" u="none" strike="noStrike" dirty="0">
                          <a:solidFill>
                            <a:srgbClr val="000000"/>
                          </a:solidFill>
                          <a:effectLst/>
                          <a:latin typeface="Rubik"/>
                        </a:rPr>
                        <a:t>2 557</a:t>
                      </a:r>
                    </a:p>
                  </a:txBody>
                  <a:tcPr marL="7620" marR="7620" marT="7620" marB="0" anchor="ctr"/>
                </a:tc>
                <a:tc>
                  <a:txBody>
                    <a:bodyPr/>
                    <a:lstStyle/>
                    <a:p>
                      <a:pPr algn="ctr" rtl="0" fontAlgn="t"/>
                      <a:r>
                        <a:rPr lang="en-ZA" sz="1200" b="0" i="0" u="none" strike="noStrike" dirty="0">
                          <a:solidFill>
                            <a:srgbClr val="000000"/>
                          </a:solidFill>
                          <a:effectLst/>
                          <a:latin typeface="Rubik"/>
                        </a:rPr>
                        <a:t>81 </a:t>
                      </a:r>
                    </a:p>
                  </a:txBody>
                  <a:tcPr marL="7620" marR="7620" marT="7620" marB="0" anchor="ctr"/>
                </a:tc>
                <a:tc>
                  <a:txBody>
                    <a:bodyPr/>
                    <a:lstStyle/>
                    <a:p>
                      <a:pPr algn="ctr" rtl="0" fontAlgn="t"/>
                      <a:r>
                        <a:rPr lang="en-ZA" sz="1200" b="0" i="0" u="none" strike="noStrike" dirty="0">
                          <a:solidFill>
                            <a:srgbClr val="000000"/>
                          </a:solidFill>
                          <a:effectLst/>
                          <a:latin typeface="Rubik"/>
                        </a:rPr>
                        <a:t>-97%</a:t>
                      </a:r>
                    </a:p>
                  </a:txBody>
                  <a:tcPr marL="7620" marR="7620" marT="7620" marB="0" anchor="ctr"/>
                </a:tc>
                <a:tc>
                  <a:txBody>
                    <a:bodyPr/>
                    <a:lstStyle/>
                    <a:p>
                      <a:pPr algn="l" rtl="0" fontAlgn="ctr"/>
                      <a:r>
                        <a:rPr lang="en-US" sz="1200" b="0" i="0" u="none" strike="noStrike" dirty="0">
                          <a:solidFill>
                            <a:srgbClr val="000000"/>
                          </a:solidFill>
                          <a:effectLst/>
                          <a:latin typeface="Rubik"/>
                        </a:rPr>
                        <a:t>Decreased load shedding and subsequent less use of diesel for generators. </a:t>
                      </a:r>
                    </a:p>
                  </a:txBody>
                  <a:tcPr marL="7620" marR="7620" marT="7620" marB="0" anchor="ctr"/>
                </a:tc>
                <a:extLst>
                  <a:ext uri="{0D108BD9-81ED-4DB2-BD59-A6C34878D82A}">
                    <a16:rowId xmlns:a16="http://schemas.microsoft.com/office/drawing/2014/main" val="2367314257"/>
                  </a:ext>
                </a:extLst>
              </a:tr>
              <a:tr h="271600">
                <a:tc>
                  <a:txBody>
                    <a:bodyPr/>
                    <a:lstStyle/>
                    <a:p>
                      <a:pPr algn="l" rtl="0" fontAlgn="t"/>
                      <a:r>
                        <a:rPr lang="en-US" sz="1200" b="0" i="0" u="none" strike="noStrike">
                          <a:solidFill>
                            <a:srgbClr val="000000"/>
                          </a:solidFill>
                          <a:effectLst/>
                          <a:latin typeface="Rubik"/>
                        </a:rPr>
                        <a:t>Diesel consumed in company-owned vehicles</a:t>
                      </a:r>
                    </a:p>
                  </a:txBody>
                  <a:tcPr marL="7620" marR="7620" marT="7620" marB="0" anchor="ctr"/>
                </a:tc>
                <a:tc>
                  <a:txBody>
                    <a:bodyPr/>
                    <a:lstStyle/>
                    <a:p>
                      <a:pPr algn="ctr" rtl="0" fontAlgn="t"/>
                      <a:r>
                        <a:rPr lang="en-ZA" sz="1200" b="0" i="0" u="none" strike="noStrike" dirty="0">
                          <a:solidFill>
                            <a:srgbClr val="000000"/>
                          </a:solidFill>
                          <a:effectLst/>
                          <a:latin typeface="Rubik"/>
                        </a:rPr>
                        <a:t>239</a:t>
                      </a:r>
                    </a:p>
                  </a:txBody>
                  <a:tcPr marL="7620" marR="7620" marT="7620" marB="0" anchor="ctr"/>
                </a:tc>
                <a:tc>
                  <a:txBody>
                    <a:bodyPr/>
                    <a:lstStyle/>
                    <a:p>
                      <a:pPr algn="ctr" rtl="0" fontAlgn="t"/>
                      <a:r>
                        <a:rPr lang="en-ZA" sz="1200" b="0" i="0" u="none" strike="noStrike" dirty="0">
                          <a:solidFill>
                            <a:srgbClr val="000000"/>
                          </a:solidFill>
                          <a:effectLst/>
                          <a:latin typeface="Rubik"/>
                        </a:rPr>
                        <a:t>219 </a:t>
                      </a:r>
                    </a:p>
                  </a:txBody>
                  <a:tcPr marL="7620" marR="7620" marT="7620" marB="0" anchor="ctr"/>
                </a:tc>
                <a:tc>
                  <a:txBody>
                    <a:bodyPr/>
                    <a:lstStyle/>
                    <a:p>
                      <a:pPr algn="ctr" rtl="0" fontAlgn="t"/>
                      <a:r>
                        <a:rPr lang="en-ZA" sz="1200" b="0" i="0" u="none" strike="noStrike" dirty="0">
                          <a:solidFill>
                            <a:srgbClr val="000000"/>
                          </a:solidFill>
                          <a:effectLst/>
                          <a:latin typeface="Rubik"/>
                        </a:rPr>
                        <a:t>-8%</a:t>
                      </a:r>
                    </a:p>
                  </a:txBody>
                  <a:tcPr marL="7620" marR="7620" marT="7620" marB="0" anchor="ctr"/>
                </a:tc>
                <a:tc>
                  <a:txBody>
                    <a:bodyPr/>
                    <a:lstStyle/>
                    <a:p>
                      <a:pPr algn="l" rtl="0" fontAlgn="ctr"/>
                      <a:r>
                        <a:rPr lang="en-ZA" sz="1200" b="0" i="0" u="none" strike="noStrike" dirty="0">
                          <a:solidFill>
                            <a:srgbClr val="000000"/>
                          </a:solidFill>
                          <a:effectLst/>
                          <a:latin typeface="Rubik"/>
                        </a:rPr>
                        <a:t>Decrease due to less deliveries.</a:t>
                      </a:r>
                    </a:p>
                  </a:txBody>
                  <a:tcPr marL="7620" marR="7620" marT="7620" marB="0" anchor="ctr"/>
                </a:tc>
                <a:extLst>
                  <a:ext uri="{0D108BD9-81ED-4DB2-BD59-A6C34878D82A}">
                    <a16:rowId xmlns:a16="http://schemas.microsoft.com/office/drawing/2014/main" val="3231003289"/>
                  </a:ext>
                </a:extLst>
              </a:tr>
              <a:tr h="271600">
                <a:tc>
                  <a:txBody>
                    <a:bodyPr/>
                    <a:lstStyle/>
                    <a:p>
                      <a:pPr algn="l" rtl="0" fontAlgn="t"/>
                      <a:r>
                        <a:rPr lang="en-US" sz="1200" b="0" i="0" u="none" strike="noStrike">
                          <a:solidFill>
                            <a:srgbClr val="000000"/>
                          </a:solidFill>
                          <a:effectLst/>
                          <a:latin typeface="Rubik"/>
                        </a:rPr>
                        <a:t>Petrol consumed in company-owned vehicles</a:t>
                      </a:r>
                    </a:p>
                  </a:txBody>
                  <a:tcPr marL="7620" marR="7620" marT="7620" marB="0" anchor="ctr"/>
                </a:tc>
                <a:tc>
                  <a:txBody>
                    <a:bodyPr/>
                    <a:lstStyle/>
                    <a:p>
                      <a:pPr algn="ctr" rtl="0" fontAlgn="t"/>
                      <a:r>
                        <a:rPr lang="en-ZA" sz="1200" b="0" i="0" u="none" strike="noStrike" dirty="0">
                          <a:solidFill>
                            <a:srgbClr val="000000"/>
                          </a:solidFill>
                          <a:effectLst/>
                          <a:latin typeface="Rubik"/>
                        </a:rPr>
                        <a:t>170</a:t>
                      </a:r>
                    </a:p>
                  </a:txBody>
                  <a:tcPr marL="7620" marR="7620" marT="7620" marB="0" anchor="ctr"/>
                </a:tc>
                <a:tc>
                  <a:txBody>
                    <a:bodyPr/>
                    <a:lstStyle/>
                    <a:p>
                      <a:pPr algn="ctr" rtl="0" fontAlgn="t"/>
                      <a:r>
                        <a:rPr lang="en-ZA" sz="1200" b="0" i="0" u="none" strike="noStrike" dirty="0">
                          <a:solidFill>
                            <a:srgbClr val="000000"/>
                          </a:solidFill>
                          <a:effectLst/>
                          <a:latin typeface="Rubik"/>
                        </a:rPr>
                        <a:t>139 </a:t>
                      </a:r>
                    </a:p>
                  </a:txBody>
                  <a:tcPr marL="7620" marR="7620" marT="7620" marB="0" anchor="ctr"/>
                </a:tc>
                <a:tc>
                  <a:txBody>
                    <a:bodyPr/>
                    <a:lstStyle/>
                    <a:p>
                      <a:pPr algn="ctr" rtl="0" fontAlgn="t"/>
                      <a:r>
                        <a:rPr lang="en-ZA" sz="1200" b="0" i="0" u="none" strike="noStrike" dirty="0">
                          <a:solidFill>
                            <a:srgbClr val="000000"/>
                          </a:solidFill>
                          <a:effectLst/>
                          <a:latin typeface="Rubik"/>
                        </a:rPr>
                        <a:t>-18%</a:t>
                      </a:r>
                    </a:p>
                  </a:txBody>
                  <a:tcPr marL="7620" marR="7620" marT="762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Rubik"/>
                        </a:rPr>
                        <a:t>Less travel with company vehicles for FY25, hence lower fuel consumption.</a:t>
                      </a:r>
                      <a:endParaRPr lang="en-ZA" sz="1200" b="0" i="0" u="none" strike="noStrike" dirty="0">
                        <a:solidFill>
                          <a:srgbClr val="000000"/>
                        </a:solidFill>
                        <a:effectLst/>
                        <a:latin typeface="Rubik"/>
                      </a:endParaRPr>
                    </a:p>
                  </a:txBody>
                  <a:tcPr marL="7620" marR="7620" marT="7620" marB="0" anchor="ctr"/>
                </a:tc>
                <a:extLst>
                  <a:ext uri="{0D108BD9-81ED-4DB2-BD59-A6C34878D82A}">
                    <a16:rowId xmlns:a16="http://schemas.microsoft.com/office/drawing/2014/main" val="1891369583"/>
                  </a:ext>
                </a:extLst>
              </a:tr>
              <a:tr h="271600">
                <a:tc>
                  <a:txBody>
                    <a:bodyPr/>
                    <a:lstStyle/>
                    <a:p>
                      <a:pPr algn="l" rtl="0" fontAlgn="ctr"/>
                      <a:r>
                        <a:rPr lang="en-ZA" sz="1200" b="1" i="0" u="none" strike="noStrike" dirty="0">
                          <a:solidFill>
                            <a:srgbClr val="000000"/>
                          </a:solidFill>
                          <a:effectLst/>
                          <a:latin typeface="Rubik"/>
                        </a:rPr>
                        <a:t>Total</a:t>
                      </a:r>
                    </a:p>
                  </a:txBody>
                  <a:tcPr marL="7620" marR="7620" marT="7620" marB="0" anchor="ctr"/>
                </a:tc>
                <a:tc>
                  <a:txBody>
                    <a:bodyPr/>
                    <a:lstStyle/>
                    <a:p>
                      <a:pPr algn="ctr" rtl="0" fontAlgn="b"/>
                      <a:r>
                        <a:rPr lang="en-ZA" sz="1200" b="1" i="0" u="none" strike="noStrike" dirty="0">
                          <a:solidFill>
                            <a:srgbClr val="000000"/>
                          </a:solidFill>
                          <a:effectLst/>
                          <a:latin typeface="Rubik"/>
                        </a:rPr>
                        <a:t>2 965</a:t>
                      </a:r>
                    </a:p>
                  </a:txBody>
                  <a:tcPr marL="7620" marR="7620" marT="7620" marB="0" anchor="ctr"/>
                </a:tc>
                <a:tc>
                  <a:txBody>
                    <a:bodyPr/>
                    <a:lstStyle/>
                    <a:p>
                      <a:pPr algn="ctr" rtl="0" fontAlgn="b"/>
                      <a:r>
                        <a:rPr lang="en-ZA" sz="1200" b="1" i="0" u="none" strike="noStrike" dirty="0">
                          <a:solidFill>
                            <a:srgbClr val="000000"/>
                          </a:solidFill>
                          <a:effectLst/>
                          <a:latin typeface="Rubik"/>
                        </a:rPr>
                        <a:t>438</a:t>
                      </a:r>
                    </a:p>
                  </a:txBody>
                  <a:tcPr marL="7620" marR="7620" marT="7620" marB="0" anchor="ctr"/>
                </a:tc>
                <a:tc>
                  <a:txBody>
                    <a:bodyPr/>
                    <a:lstStyle/>
                    <a:p>
                      <a:pPr algn="ctr" rtl="0" fontAlgn="t"/>
                      <a:r>
                        <a:rPr lang="en-ZA" sz="1200" b="1" i="0" u="none" strike="noStrike" dirty="0">
                          <a:solidFill>
                            <a:srgbClr val="000000"/>
                          </a:solidFill>
                          <a:effectLst/>
                          <a:latin typeface="Rubik"/>
                        </a:rPr>
                        <a:t>-85%</a:t>
                      </a:r>
                    </a:p>
                  </a:txBody>
                  <a:tcPr marL="7620" marR="7620" marT="7620" marB="0" anchor="ctr"/>
                </a:tc>
                <a:tc>
                  <a:txBody>
                    <a:bodyPr/>
                    <a:lstStyle/>
                    <a:p>
                      <a:pPr algn="l" fontAlgn="t"/>
                      <a:r>
                        <a:rPr lang="en-ZA" sz="1200" b="0" i="0" u="none" strike="noStrike" dirty="0">
                          <a:solidFill>
                            <a:srgbClr val="000000"/>
                          </a:solidFill>
                          <a:effectLst/>
                          <a:latin typeface="Rubik"/>
                        </a:rPr>
                        <a:t> </a:t>
                      </a:r>
                    </a:p>
                  </a:txBody>
                  <a:tcPr marL="7620" marR="7620" marT="7620" marB="0" anchor="ctr"/>
                </a:tc>
                <a:extLst>
                  <a:ext uri="{0D108BD9-81ED-4DB2-BD59-A6C34878D82A}">
                    <a16:rowId xmlns:a16="http://schemas.microsoft.com/office/drawing/2014/main" val="531542368"/>
                  </a:ext>
                </a:extLst>
              </a:tr>
            </a:tbl>
          </a:graphicData>
        </a:graphic>
      </p:graphicFrame>
      <p:sp>
        <p:nvSpPr>
          <p:cNvPr id="16" name="TextBox 15">
            <a:extLst>
              <a:ext uri="{FF2B5EF4-FFF2-40B4-BE49-F238E27FC236}">
                <a16:creationId xmlns:a16="http://schemas.microsoft.com/office/drawing/2014/main" id="{D5692EDE-2607-41F7-ACE7-0E596DC025D5}"/>
              </a:ext>
            </a:extLst>
          </p:cNvPr>
          <p:cNvSpPr txBox="1"/>
          <p:nvPr/>
        </p:nvSpPr>
        <p:spPr>
          <a:xfrm>
            <a:off x="130291" y="1019522"/>
            <a:ext cx="11864052" cy="276999"/>
          </a:xfrm>
          <a:prstGeom prst="rect">
            <a:avLst/>
          </a:prstGeom>
          <a:noFill/>
        </p:spPr>
        <p:txBody>
          <a:bodyPr wrap="square" rtlCol="0">
            <a:spAutoFit/>
          </a:bodyPr>
          <a:lstStyle/>
          <a:p>
            <a:pPr algn="just"/>
            <a:r>
              <a:rPr lang="en-ZA" sz="1200" dirty="0">
                <a:solidFill>
                  <a:prstClr val="black"/>
                </a:solidFill>
                <a:latin typeface="Rubik"/>
                <a:cs typeface="Arial" panose="020B0604020202020204" pitchFamily="34" charset="0"/>
              </a:rPr>
              <a:t>Changes in Scope 1 emissions are as follows -</a:t>
            </a:r>
            <a:endParaRPr lang="en-ZA" sz="1400" dirty="0">
              <a:latin typeface="Rubik"/>
              <a:ea typeface="Rubik Light" charset="0"/>
              <a:cs typeface="Rubik Light" charset="0"/>
            </a:endParaRPr>
          </a:p>
        </p:txBody>
      </p:sp>
    </p:spTree>
    <p:extLst>
      <p:ext uri="{BB962C8B-B14F-4D97-AF65-F5344CB8AC3E}">
        <p14:creationId xmlns:p14="http://schemas.microsoft.com/office/powerpoint/2010/main" val="201434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SCOPE 2 EMISSIONS</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13</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0" name="TextBox 9">
            <a:extLst>
              <a:ext uri="{FF2B5EF4-FFF2-40B4-BE49-F238E27FC236}">
                <a16:creationId xmlns:a16="http://schemas.microsoft.com/office/drawing/2014/main" id="{44A04434-113C-4504-A44A-A25A11A90048}"/>
              </a:ext>
            </a:extLst>
          </p:cNvPr>
          <p:cNvSpPr txBox="1"/>
          <p:nvPr/>
        </p:nvSpPr>
        <p:spPr>
          <a:xfrm>
            <a:off x="182756" y="981306"/>
            <a:ext cx="3056800" cy="3046988"/>
          </a:xfrm>
          <a:prstGeom prst="rect">
            <a:avLst/>
          </a:prstGeom>
          <a:noFill/>
        </p:spPr>
        <p:txBody>
          <a:bodyPr wrap="square" rtlCol="0">
            <a:spAutoFit/>
          </a:bodyPr>
          <a:lstStyle/>
          <a:p>
            <a:pPr algn="just"/>
            <a:r>
              <a:rPr lang="en-GB" sz="1200" dirty="0">
                <a:latin typeface="Rubik"/>
                <a:cs typeface="Arial" panose="020B0604020202020204" pitchFamily="34" charset="0"/>
              </a:rPr>
              <a:t>Scope 2 emissions totalled 6 777 tCO</a:t>
            </a:r>
            <a:r>
              <a:rPr lang="en-GB" sz="1200" baseline="-25000" dirty="0">
                <a:latin typeface="Rubik"/>
                <a:cs typeface="Arial" panose="020B0604020202020204" pitchFamily="34" charset="0"/>
              </a:rPr>
              <a:t>2</a:t>
            </a:r>
            <a:r>
              <a:rPr lang="en-GB" sz="1200" dirty="0">
                <a:latin typeface="Rubik"/>
                <a:cs typeface="Arial" panose="020B0604020202020204" pitchFamily="34" charset="0"/>
              </a:rPr>
              <a:t>e in the reporting year. This is a </a:t>
            </a:r>
            <a:r>
              <a:rPr lang="en-GB" sz="1200" b="1" u="sng" dirty="0">
                <a:latin typeface="Rubik"/>
                <a:cs typeface="Arial" panose="020B0604020202020204" pitchFamily="34" charset="0"/>
              </a:rPr>
              <a:t>2% increase</a:t>
            </a:r>
            <a:r>
              <a:rPr lang="en-GB" sz="1200" dirty="0">
                <a:latin typeface="Rubik"/>
                <a:cs typeface="Arial" panose="020B0604020202020204" pitchFamily="34" charset="0"/>
              </a:rPr>
              <a:t> relative to the scope 2 emissions in the 2024 financial year.</a:t>
            </a:r>
          </a:p>
          <a:p>
            <a:pPr algn="just"/>
            <a:endParaRPr lang="en-GB" sz="1200" dirty="0">
              <a:latin typeface="Rubik"/>
              <a:cs typeface="Arial" panose="020B0604020202020204" pitchFamily="34" charset="0"/>
            </a:endParaRPr>
          </a:p>
          <a:p>
            <a:pPr algn="just"/>
            <a:r>
              <a:rPr lang="en-GB" sz="1200" dirty="0">
                <a:latin typeface="Rubik"/>
                <a:cs typeface="Arial" panose="020B0604020202020204" pitchFamily="34" charset="0"/>
              </a:rPr>
              <a:t>Scope 2 emissions consist solely of purchased electricity that is consumed by eMedia and not recovered from tenants.</a:t>
            </a:r>
          </a:p>
          <a:p>
            <a:pPr algn="just"/>
            <a:endParaRPr lang="en-GB" sz="1200" dirty="0">
              <a:latin typeface="Rubik"/>
              <a:cs typeface="Arial" panose="020B0604020202020204" pitchFamily="34" charset="0"/>
            </a:endParaRPr>
          </a:p>
          <a:p>
            <a:pPr algn="just"/>
            <a:r>
              <a:rPr lang="en-GB" sz="1200" dirty="0">
                <a:latin typeface="Rubik"/>
                <a:cs typeface="Arial" panose="020B0604020202020204" pitchFamily="34" charset="0"/>
              </a:rPr>
              <a:t>The biggest contributors to eMedia’s scope 2 emissions was the Johannesburg Office (43%), the Cape Town Office (39%) </a:t>
            </a:r>
            <a:r>
              <a:rPr lang="en-GB" sz="1200" dirty="0" err="1">
                <a:latin typeface="Rubik"/>
                <a:cs typeface="Arial" panose="020B0604020202020204" pitchFamily="34" charset="0"/>
              </a:rPr>
              <a:t>Sasani</a:t>
            </a:r>
            <a:r>
              <a:rPr lang="en-GB" sz="1200" dirty="0">
                <a:latin typeface="Rubik"/>
                <a:cs typeface="Arial" panose="020B0604020202020204" pitchFamily="34" charset="0"/>
              </a:rPr>
              <a:t> Studios (14%)  followed by </a:t>
            </a:r>
            <a:r>
              <a:rPr lang="en-GB" sz="1200" dirty="0" err="1">
                <a:latin typeface="Rubik"/>
                <a:cs typeface="Arial" panose="020B0604020202020204" pitchFamily="34" charset="0"/>
              </a:rPr>
              <a:t>eMedia</a:t>
            </a:r>
            <a:r>
              <a:rPr lang="en-GB" sz="1200" dirty="0">
                <a:latin typeface="Rubik"/>
                <a:cs typeface="Arial" panose="020B0604020202020204" pitchFamily="34" charset="0"/>
              </a:rPr>
              <a:t> Films (4%). </a:t>
            </a:r>
          </a:p>
          <a:p>
            <a:pPr algn="just"/>
            <a:endParaRPr lang="en-GB" sz="1200" dirty="0">
              <a:latin typeface="Rubik"/>
              <a:cs typeface="Arial" panose="020B0604020202020204" pitchFamily="34" charset="0"/>
            </a:endParaRPr>
          </a:p>
          <a:p>
            <a:pPr algn="just"/>
            <a:r>
              <a:rPr lang="en-GB" sz="1200" dirty="0">
                <a:latin typeface="Rubik"/>
                <a:cs typeface="Arial" panose="020B0604020202020204" pitchFamily="34" charset="0"/>
              </a:rPr>
              <a:t>The slight increase in scope 2 emissions is mainly due to a decrease in loadshedding. </a:t>
            </a:r>
          </a:p>
        </p:txBody>
      </p:sp>
      <p:graphicFrame>
        <p:nvGraphicFramePr>
          <p:cNvPr id="3" name="Chart 2">
            <a:extLst>
              <a:ext uri="{FF2B5EF4-FFF2-40B4-BE49-F238E27FC236}">
                <a16:creationId xmlns:a16="http://schemas.microsoft.com/office/drawing/2014/main" id="{8A159F48-0AB2-42E9-A104-89B2F5EFA57B}"/>
              </a:ext>
            </a:extLst>
          </p:cNvPr>
          <p:cNvGraphicFramePr>
            <a:graphicFrameLocks/>
          </p:cNvGraphicFramePr>
          <p:nvPr>
            <p:extLst>
              <p:ext uri="{D42A27DB-BD31-4B8C-83A1-F6EECF244321}">
                <p14:modId xmlns:p14="http://schemas.microsoft.com/office/powerpoint/2010/main" val="2540304238"/>
              </p:ext>
            </p:extLst>
          </p:nvPr>
        </p:nvGraphicFramePr>
        <p:xfrm>
          <a:off x="3369244" y="977206"/>
          <a:ext cx="8640000" cy="54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097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SCOPE 2 EMISSIONS</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14</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graphicFrame>
        <p:nvGraphicFramePr>
          <p:cNvPr id="14" name="Table 13">
            <a:extLst>
              <a:ext uri="{FF2B5EF4-FFF2-40B4-BE49-F238E27FC236}">
                <a16:creationId xmlns:a16="http://schemas.microsoft.com/office/drawing/2014/main" id="{7CEF4964-E66D-4775-A7C5-B939CA052372}"/>
              </a:ext>
            </a:extLst>
          </p:cNvPr>
          <p:cNvGraphicFramePr>
            <a:graphicFrameLocks noGrp="1"/>
          </p:cNvGraphicFramePr>
          <p:nvPr>
            <p:extLst>
              <p:ext uri="{D42A27DB-BD31-4B8C-83A1-F6EECF244321}">
                <p14:modId xmlns:p14="http://schemas.microsoft.com/office/powerpoint/2010/main" val="1937367031"/>
              </p:ext>
            </p:extLst>
          </p:nvPr>
        </p:nvGraphicFramePr>
        <p:xfrm>
          <a:off x="182756" y="1381489"/>
          <a:ext cx="11826488" cy="3061534"/>
        </p:xfrm>
        <a:graphic>
          <a:graphicData uri="http://schemas.openxmlformats.org/drawingml/2006/table">
            <a:tbl>
              <a:tblPr firstRow="1" bandRow="1">
                <a:tableStyleId>{073A0DAA-6AF3-43AB-8588-CEC1D06C72B9}</a:tableStyleId>
              </a:tblPr>
              <a:tblGrid>
                <a:gridCol w="3070497">
                  <a:extLst>
                    <a:ext uri="{9D8B030D-6E8A-4147-A177-3AD203B41FA5}">
                      <a16:colId xmlns:a16="http://schemas.microsoft.com/office/drawing/2014/main" val="1695604954"/>
                    </a:ext>
                  </a:extLst>
                </a:gridCol>
                <a:gridCol w="1910961">
                  <a:extLst>
                    <a:ext uri="{9D8B030D-6E8A-4147-A177-3AD203B41FA5}">
                      <a16:colId xmlns:a16="http://schemas.microsoft.com/office/drawing/2014/main" val="1206815154"/>
                    </a:ext>
                  </a:extLst>
                </a:gridCol>
                <a:gridCol w="1910961">
                  <a:extLst>
                    <a:ext uri="{9D8B030D-6E8A-4147-A177-3AD203B41FA5}">
                      <a16:colId xmlns:a16="http://schemas.microsoft.com/office/drawing/2014/main" val="3915460322"/>
                    </a:ext>
                  </a:extLst>
                </a:gridCol>
                <a:gridCol w="989536">
                  <a:extLst>
                    <a:ext uri="{9D8B030D-6E8A-4147-A177-3AD203B41FA5}">
                      <a16:colId xmlns:a16="http://schemas.microsoft.com/office/drawing/2014/main" val="2201052202"/>
                    </a:ext>
                  </a:extLst>
                </a:gridCol>
                <a:gridCol w="3944533">
                  <a:extLst>
                    <a:ext uri="{9D8B030D-6E8A-4147-A177-3AD203B41FA5}">
                      <a16:colId xmlns:a16="http://schemas.microsoft.com/office/drawing/2014/main" val="3980801601"/>
                    </a:ext>
                  </a:extLst>
                </a:gridCol>
              </a:tblGrid>
              <a:tr h="232556">
                <a:tc>
                  <a:txBody>
                    <a:bodyPr/>
                    <a:lstStyle/>
                    <a:p>
                      <a:pPr algn="ctr" fontAlgn="ctr"/>
                      <a:r>
                        <a:rPr lang="en-US" sz="1200" u="none" strike="noStrike" dirty="0">
                          <a:solidFill>
                            <a:schemeClr val="bg1"/>
                          </a:solidFill>
                          <a:effectLst/>
                          <a:latin typeface="Rubik"/>
                        </a:rPr>
                        <a:t>Emission Source</a:t>
                      </a:r>
                      <a:endParaRPr lang="en-US" sz="1200" b="1" i="0" u="none" strike="noStrike" dirty="0">
                        <a:solidFill>
                          <a:schemeClr val="bg1"/>
                        </a:solidFill>
                        <a:effectLst/>
                        <a:latin typeface="Rubik"/>
                      </a:endParaRPr>
                    </a:p>
                  </a:txBody>
                  <a:tcPr/>
                </a:tc>
                <a:tc>
                  <a:txBody>
                    <a:bodyPr/>
                    <a:lstStyle/>
                    <a:p>
                      <a:pPr algn="ctr" fontAlgn="ctr"/>
                      <a:r>
                        <a:rPr lang="en-US" sz="1200" u="none" strike="noStrike" dirty="0">
                          <a:solidFill>
                            <a:schemeClr val="bg1"/>
                          </a:solidFill>
                          <a:effectLst/>
                          <a:latin typeface="Rubik"/>
                        </a:rPr>
                        <a:t>Scope 2 FY24 (t CO</a:t>
                      </a:r>
                      <a:r>
                        <a:rPr lang="en-US" sz="1200" u="none" strike="noStrike" baseline="-25000" dirty="0">
                          <a:solidFill>
                            <a:schemeClr val="bg1"/>
                          </a:solidFill>
                          <a:effectLst/>
                          <a:latin typeface="Rubik"/>
                        </a:rPr>
                        <a:t>2</a:t>
                      </a:r>
                      <a:r>
                        <a:rPr lang="en-US" sz="1200" u="none" strike="noStrike" dirty="0">
                          <a:solidFill>
                            <a:schemeClr val="bg1"/>
                          </a:solidFill>
                          <a:effectLst/>
                          <a:latin typeface="Rubik"/>
                        </a:rPr>
                        <a:t>e)</a:t>
                      </a:r>
                      <a:endParaRPr lang="en-US" sz="1200" b="1" i="0" u="none" strike="noStrike" dirty="0">
                        <a:solidFill>
                          <a:schemeClr val="bg1"/>
                        </a:solidFill>
                        <a:effectLst/>
                        <a:latin typeface="Rubik"/>
                      </a:endParaRPr>
                    </a:p>
                  </a:txBody>
                  <a:tcPr/>
                </a:tc>
                <a:tc>
                  <a:txBody>
                    <a:bodyPr/>
                    <a:lstStyle/>
                    <a:p>
                      <a:pPr algn="ctr" fontAlgn="ctr"/>
                      <a:r>
                        <a:rPr lang="en-US" sz="1200" u="none" strike="noStrike" dirty="0">
                          <a:solidFill>
                            <a:schemeClr val="bg1"/>
                          </a:solidFill>
                          <a:effectLst/>
                          <a:latin typeface="Rubik"/>
                        </a:rPr>
                        <a:t>Scope 2 FY25 (t CO</a:t>
                      </a:r>
                      <a:r>
                        <a:rPr lang="en-US" sz="1200" u="none" strike="noStrike" baseline="-25000" dirty="0">
                          <a:solidFill>
                            <a:schemeClr val="bg1"/>
                          </a:solidFill>
                          <a:effectLst/>
                          <a:latin typeface="Rubik"/>
                        </a:rPr>
                        <a:t>2</a:t>
                      </a:r>
                      <a:r>
                        <a:rPr lang="en-US" sz="1200" u="none" strike="noStrike" dirty="0">
                          <a:solidFill>
                            <a:schemeClr val="bg1"/>
                          </a:solidFill>
                          <a:effectLst/>
                          <a:latin typeface="Rubik"/>
                        </a:rPr>
                        <a:t>e)</a:t>
                      </a:r>
                      <a:endParaRPr lang="en-US" sz="1200" b="1" i="0" u="none" strike="noStrike" dirty="0">
                        <a:solidFill>
                          <a:schemeClr val="bg1"/>
                        </a:solidFill>
                        <a:effectLst/>
                        <a:latin typeface="Rubik"/>
                      </a:endParaRPr>
                    </a:p>
                  </a:txBody>
                  <a:tcPr/>
                </a:tc>
                <a:tc>
                  <a:txBody>
                    <a:bodyPr/>
                    <a:lstStyle/>
                    <a:p>
                      <a:pPr algn="ctr" fontAlgn="ctr"/>
                      <a:r>
                        <a:rPr lang="en-US" sz="1200" u="none" strike="noStrike" dirty="0">
                          <a:solidFill>
                            <a:schemeClr val="bg1"/>
                          </a:solidFill>
                          <a:effectLst/>
                          <a:latin typeface="Rubik"/>
                        </a:rPr>
                        <a:t>% change</a:t>
                      </a:r>
                      <a:endParaRPr lang="en-US" sz="1200" b="1" i="0" u="none" strike="noStrike" dirty="0">
                        <a:solidFill>
                          <a:schemeClr val="bg1"/>
                        </a:solidFill>
                        <a:effectLst/>
                        <a:latin typeface="Rubik"/>
                      </a:endParaRPr>
                    </a:p>
                  </a:txBody>
                  <a:tcPr/>
                </a:tc>
                <a:tc>
                  <a:txBody>
                    <a:bodyPr/>
                    <a:lstStyle/>
                    <a:p>
                      <a:pPr algn="ctr" fontAlgn="ctr"/>
                      <a:r>
                        <a:rPr lang="en-US" sz="1200" b="1" u="none" strike="noStrike" dirty="0">
                          <a:solidFill>
                            <a:schemeClr val="bg1"/>
                          </a:solidFill>
                          <a:effectLst/>
                          <a:latin typeface="Rubik"/>
                        </a:rPr>
                        <a:t>Explanation</a:t>
                      </a:r>
                      <a:endParaRPr lang="en-US" sz="1200" b="1" i="0" u="none" strike="noStrike" dirty="0">
                        <a:solidFill>
                          <a:schemeClr val="bg1"/>
                        </a:solidFill>
                        <a:effectLst/>
                        <a:latin typeface="Rubik"/>
                      </a:endParaRPr>
                    </a:p>
                  </a:txBody>
                  <a:tcPr/>
                </a:tc>
                <a:extLst>
                  <a:ext uri="{0D108BD9-81ED-4DB2-BD59-A6C34878D82A}">
                    <a16:rowId xmlns:a16="http://schemas.microsoft.com/office/drawing/2014/main" val="2689799803"/>
                  </a:ext>
                </a:extLst>
              </a:tr>
              <a:tr h="872984">
                <a:tc>
                  <a:txBody>
                    <a:bodyPr/>
                    <a:lstStyle/>
                    <a:p>
                      <a:pPr algn="l" rtl="0" fontAlgn="t"/>
                      <a:r>
                        <a:rPr lang="en-US" sz="1200" b="0" u="none" strike="noStrike">
                          <a:solidFill>
                            <a:srgbClr val="000000"/>
                          </a:solidFill>
                          <a:effectLst/>
                          <a:latin typeface="Rubik"/>
                        </a:rPr>
                        <a:t>Electricity consumed by eMedia - Sasani</a:t>
                      </a:r>
                      <a:endParaRPr lang="en-US"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a:solidFill>
                            <a:srgbClr val="000000"/>
                          </a:solidFill>
                          <a:effectLst/>
                          <a:latin typeface="Rubik"/>
                        </a:rPr>
                        <a:t>1 330</a:t>
                      </a:r>
                      <a:endParaRPr lang="en-ZA"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a:solidFill>
                            <a:srgbClr val="000000"/>
                          </a:solidFill>
                          <a:effectLst/>
                          <a:latin typeface="Rubik"/>
                        </a:rPr>
                        <a:t>939</a:t>
                      </a:r>
                      <a:endParaRPr lang="en-ZA"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dirty="0">
                          <a:solidFill>
                            <a:srgbClr val="000000"/>
                          </a:solidFill>
                          <a:effectLst/>
                          <a:latin typeface="Rubik"/>
                        </a:rPr>
                        <a:t>-29%</a:t>
                      </a:r>
                      <a:endParaRPr lang="en-ZA" sz="1200" b="0" i="0" u="none" strike="noStrike" dirty="0">
                        <a:solidFill>
                          <a:srgbClr val="000000"/>
                        </a:solidFill>
                        <a:effectLst/>
                        <a:latin typeface="Rubik"/>
                      </a:endParaRPr>
                    </a:p>
                  </a:txBody>
                  <a:tcPr marL="7620" marR="7620" marT="7620" marB="0" anchor="ctr"/>
                </a:tc>
                <a:tc>
                  <a:txBody>
                    <a:bodyPr/>
                    <a:lstStyle/>
                    <a:p>
                      <a:pPr algn="l" fontAlgn="ctr"/>
                      <a:r>
                        <a:rPr lang="en-US" sz="1200" b="0" u="none" strike="noStrike" dirty="0">
                          <a:solidFill>
                            <a:schemeClr val="tx1"/>
                          </a:solidFill>
                          <a:effectLst/>
                          <a:latin typeface="Rubik"/>
                        </a:rPr>
                        <a:t>Electricity &amp; tenant electricity – a portion of </a:t>
                      </a:r>
                      <a:r>
                        <a:rPr lang="en-US" sz="1200" b="0" u="none" strike="noStrike" dirty="0" err="1">
                          <a:solidFill>
                            <a:schemeClr val="tx1"/>
                          </a:solidFill>
                          <a:effectLst/>
                          <a:latin typeface="Rubik"/>
                        </a:rPr>
                        <a:t>Sasani</a:t>
                      </a:r>
                      <a:r>
                        <a:rPr lang="en-US" sz="1200" b="0" u="none" strike="noStrike" dirty="0">
                          <a:solidFill>
                            <a:schemeClr val="tx1"/>
                          </a:solidFill>
                          <a:effectLst/>
                          <a:latin typeface="Rubik"/>
                        </a:rPr>
                        <a:t>, i.e., the Stage 1 &amp; 4 complex on site was not fully utilized/rented out in FY25 (compared to the previous long-term client that was there in FY24)</a:t>
                      </a:r>
                      <a:endParaRPr lang="en-US" sz="1200" b="0" i="0" u="none" strike="noStrike" dirty="0">
                        <a:solidFill>
                          <a:schemeClr val="tx1"/>
                        </a:solidFill>
                        <a:effectLst/>
                        <a:highlight>
                          <a:srgbClr val="FFFF00"/>
                        </a:highlight>
                        <a:latin typeface="Rubik"/>
                      </a:endParaRPr>
                    </a:p>
                  </a:txBody>
                  <a:tcPr/>
                </a:tc>
                <a:extLst>
                  <a:ext uri="{0D108BD9-81ED-4DB2-BD59-A6C34878D82A}">
                    <a16:rowId xmlns:a16="http://schemas.microsoft.com/office/drawing/2014/main" val="2367314257"/>
                  </a:ext>
                </a:extLst>
              </a:tr>
              <a:tr h="232556">
                <a:tc>
                  <a:txBody>
                    <a:bodyPr/>
                    <a:lstStyle/>
                    <a:p>
                      <a:pPr algn="l" rtl="0" fontAlgn="t"/>
                      <a:r>
                        <a:rPr lang="en-US" sz="1200" b="0" u="none" strike="noStrike">
                          <a:solidFill>
                            <a:srgbClr val="000000"/>
                          </a:solidFill>
                          <a:effectLst/>
                          <a:latin typeface="Rubik"/>
                        </a:rPr>
                        <a:t>Electricity consumed by eMedia - JNB</a:t>
                      </a:r>
                      <a:endParaRPr lang="en-US"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a:solidFill>
                            <a:srgbClr val="000000"/>
                          </a:solidFill>
                          <a:effectLst/>
                          <a:latin typeface="Rubik"/>
                        </a:rPr>
                        <a:t>2 732</a:t>
                      </a:r>
                      <a:endParaRPr lang="en-ZA"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a:solidFill>
                            <a:srgbClr val="000000"/>
                          </a:solidFill>
                          <a:effectLst/>
                          <a:latin typeface="Rubik"/>
                        </a:rPr>
                        <a:t>2 877</a:t>
                      </a:r>
                      <a:endParaRPr lang="en-ZA"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dirty="0">
                          <a:solidFill>
                            <a:srgbClr val="000000"/>
                          </a:solidFill>
                          <a:effectLst/>
                          <a:latin typeface="Rubik"/>
                        </a:rPr>
                        <a:t>5%</a:t>
                      </a:r>
                      <a:endParaRPr lang="en-ZA" sz="1200" b="0" i="0" u="none" strike="noStrike" dirty="0">
                        <a:solidFill>
                          <a:srgbClr val="000000"/>
                        </a:solidFill>
                        <a:effectLst/>
                        <a:latin typeface="Rubik"/>
                      </a:endParaRPr>
                    </a:p>
                  </a:txBody>
                  <a:tcPr marL="7620" marR="7620" marT="7620" marB="0" anchor="ctr"/>
                </a:tc>
                <a:tc>
                  <a:txBody>
                    <a:bodyPr/>
                    <a:lstStyle/>
                    <a:p>
                      <a:pPr algn="l" fontAlgn="ctr"/>
                      <a:r>
                        <a:rPr lang="en-US" sz="1200" b="0" u="none" strike="noStrike" dirty="0">
                          <a:solidFill>
                            <a:schemeClr val="tx1"/>
                          </a:solidFill>
                          <a:effectLst/>
                          <a:latin typeface="Rubik"/>
                        </a:rPr>
                        <a:t>Normal usage</a:t>
                      </a:r>
                      <a:endParaRPr lang="en-US" sz="1200" b="0" i="0" u="none" strike="noStrike" dirty="0">
                        <a:solidFill>
                          <a:schemeClr val="tx1"/>
                        </a:solidFill>
                        <a:effectLst/>
                        <a:latin typeface="Rubik"/>
                      </a:endParaRPr>
                    </a:p>
                  </a:txBody>
                  <a:tcPr/>
                </a:tc>
                <a:extLst>
                  <a:ext uri="{0D108BD9-81ED-4DB2-BD59-A6C34878D82A}">
                    <a16:rowId xmlns:a16="http://schemas.microsoft.com/office/drawing/2014/main" val="3231003289"/>
                  </a:ext>
                </a:extLst>
              </a:tr>
              <a:tr h="542630">
                <a:tc>
                  <a:txBody>
                    <a:bodyPr/>
                    <a:lstStyle/>
                    <a:p>
                      <a:pPr algn="l" rtl="0" fontAlgn="t"/>
                      <a:r>
                        <a:rPr lang="en-US" sz="1200" b="0" u="none" strike="noStrike">
                          <a:solidFill>
                            <a:srgbClr val="000000"/>
                          </a:solidFill>
                          <a:effectLst/>
                          <a:latin typeface="Rubik"/>
                        </a:rPr>
                        <a:t>Electricity consumed by eMedia - CPT</a:t>
                      </a:r>
                      <a:endParaRPr lang="en-US"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a:solidFill>
                            <a:srgbClr val="000000"/>
                          </a:solidFill>
                          <a:effectLst/>
                          <a:latin typeface="Rubik"/>
                        </a:rPr>
                        <a:t>2 350</a:t>
                      </a:r>
                      <a:endParaRPr lang="en-ZA"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a:solidFill>
                            <a:srgbClr val="000000"/>
                          </a:solidFill>
                          <a:effectLst/>
                          <a:latin typeface="Rubik"/>
                        </a:rPr>
                        <a:t>2 667</a:t>
                      </a:r>
                      <a:endParaRPr lang="en-ZA"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dirty="0">
                          <a:solidFill>
                            <a:srgbClr val="000000"/>
                          </a:solidFill>
                          <a:effectLst/>
                          <a:latin typeface="Rubik"/>
                        </a:rPr>
                        <a:t>14%</a:t>
                      </a:r>
                      <a:endParaRPr lang="en-ZA" sz="1200" b="0" i="0" u="none" strike="noStrike" dirty="0">
                        <a:solidFill>
                          <a:srgbClr val="000000"/>
                        </a:solidFill>
                        <a:effectLst/>
                        <a:latin typeface="Rubik"/>
                      </a:endParaRPr>
                    </a:p>
                  </a:txBody>
                  <a:tcPr marL="7620" marR="7620" marT="7620" marB="0" anchor="ctr"/>
                </a:tc>
                <a:tc>
                  <a:txBody>
                    <a:bodyPr/>
                    <a:lstStyle/>
                    <a:p>
                      <a:pPr algn="l" fontAlgn="ctr"/>
                      <a:r>
                        <a:rPr lang="en-US" sz="1200" b="0" u="none" strike="noStrike" dirty="0">
                          <a:solidFill>
                            <a:schemeClr val="tx1"/>
                          </a:solidFill>
                          <a:effectLst/>
                          <a:latin typeface="Rubik"/>
                        </a:rPr>
                        <a:t>New tenant moved in May 2024 on the 4th and part of the 5th floor, with a staff compliment of 400 people.</a:t>
                      </a:r>
                      <a:endParaRPr lang="en-US" sz="1200" b="0" i="0" u="none" strike="noStrike" dirty="0">
                        <a:solidFill>
                          <a:schemeClr val="tx1"/>
                        </a:solidFill>
                        <a:effectLst/>
                        <a:highlight>
                          <a:srgbClr val="FFFF00"/>
                        </a:highlight>
                        <a:latin typeface="Rubik"/>
                      </a:endParaRPr>
                    </a:p>
                  </a:txBody>
                  <a:tcPr/>
                </a:tc>
                <a:extLst>
                  <a:ext uri="{0D108BD9-81ED-4DB2-BD59-A6C34878D82A}">
                    <a16:rowId xmlns:a16="http://schemas.microsoft.com/office/drawing/2014/main" val="1891369583"/>
                  </a:ext>
                </a:extLst>
              </a:tr>
              <a:tr h="232556">
                <a:tc>
                  <a:txBody>
                    <a:bodyPr/>
                    <a:lstStyle/>
                    <a:p>
                      <a:pPr algn="l" rtl="0" fontAlgn="ctr"/>
                      <a:r>
                        <a:rPr lang="en-ZA" sz="1200" b="0" u="none" strike="noStrike">
                          <a:solidFill>
                            <a:srgbClr val="000000"/>
                          </a:solidFill>
                          <a:effectLst/>
                          <a:latin typeface="Rubik"/>
                        </a:rPr>
                        <a:t>Electricity - DBN film studios</a:t>
                      </a:r>
                      <a:endParaRPr lang="en-ZA" sz="1200" b="0" i="0" u="none" strike="noStrike">
                        <a:solidFill>
                          <a:srgbClr val="000000"/>
                        </a:solidFill>
                        <a:effectLst/>
                        <a:latin typeface="Rubik"/>
                      </a:endParaRPr>
                    </a:p>
                  </a:txBody>
                  <a:tcPr marL="7620" marR="7620" marT="7620" marB="0" anchor="ctr"/>
                </a:tc>
                <a:tc>
                  <a:txBody>
                    <a:bodyPr/>
                    <a:lstStyle/>
                    <a:p>
                      <a:pPr algn="ctr" rtl="0" fontAlgn="b"/>
                      <a:r>
                        <a:rPr lang="en-ZA" sz="1200" b="0" u="none" strike="noStrike">
                          <a:solidFill>
                            <a:srgbClr val="000000"/>
                          </a:solidFill>
                          <a:effectLst/>
                          <a:latin typeface="Rubik"/>
                        </a:rPr>
                        <a:t>3</a:t>
                      </a:r>
                      <a:endParaRPr lang="en-ZA" sz="1200" b="0" i="0" u="none" strike="noStrike">
                        <a:solidFill>
                          <a:srgbClr val="000000"/>
                        </a:solidFill>
                        <a:effectLst/>
                        <a:latin typeface="Rubik"/>
                      </a:endParaRPr>
                    </a:p>
                  </a:txBody>
                  <a:tcPr marL="7620" marR="7620" marT="7620" marB="0" anchor="ctr"/>
                </a:tc>
                <a:tc>
                  <a:txBody>
                    <a:bodyPr/>
                    <a:lstStyle/>
                    <a:p>
                      <a:pPr algn="ctr" rtl="0" fontAlgn="b"/>
                      <a:r>
                        <a:rPr lang="en-ZA" sz="1200" b="0" u="none" strike="noStrike">
                          <a:solidFill>
                            <a:srgbClr val="000000"/>
                          </a:solidFill>
                          <a:effectLst/>
                          <a:latin typeface="Rubik"/>
                        </a:rPr>
                        <a:t>2</a:t>
                      </a:r>
                      <a:endParaRPr lang="en-ZA"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dirty="0">
                          <a:solidFill>
                            <a:srgbClr val="000000"/>
                          </a:solidFill>
                          <a:effectLst/>
                          <a:latin typeface="Rubik"/>
                        </a:rPr>
                        <a:t>-29%</a:t>
                      </a:r>
                      <a:endParaRPr lang="en-ZA" sz="1200" b="0" i="0" u="none" strike="noStrike" dirty="0">
                        <a:solidFill>
                          <a:srgbClr val="000000"/>
                        </a:solidFill>
                        <a:effectLst/>
                        <a:latin typeface="Rubik"/>
                      </a:endParaRPr>
                    </a:p>
                  </a:txBody>
                  <a:tcPr marL="7620" marR="7620" marT="7620" marB="0" anchor="ctr"/>
                </a:tc>
                <a:tc>
                  <a:txBody>
                    <a:bodyPr/>
                    <a:lstStyle/>
                    <a:p>
                      <a:pPr algn="l" fontAlgn="ctr"/>
                      <a:r>
                        <a:rPr lang="en-US" sz="1200" b="0" u="none" strike="noStrike" dirty="0">
                          <a:solidFill>
                            <a:schemeClr val="tx1"/>
                          </a:solidFill>
                          <a:effectLst/>
                          <a:latin typeface="Rubik"/>
                        </a:rPr>
                        <a:t>Branch closed mid-year.</a:t>
                      </a:r>
                      <a:endParaRPr lang="en-US" sz="1200" b="0" i="0" u="none" strike="noStrike" dirty="0">
                        <a:solidFill>
                          <a:schemeClr val="tx1"/>
                        </a:solidFill>
                        <a:effectLst/>
                        <a:highlight>
                          <a:srgbClr val="FFFF00"/>
                        </a:highlight>
                        <a:latin typeface="Rubik"/>
                      </a:endParaRPr>
                    </a:p>
                  </a:txBody>
                  <a:tcPr/>
                </a:tc>
                <a:extLst>
                  <a:ext uri="{0D108BD9-81ED-4DB2-BD59-A6C34878D82A}">
                    <a16:rowId xmlns:a16="http://schemas.microsoft.com/office/drawing/2014/main" val="2589928971"/>
                  </a:ext>
                </a:extLst>
              </a:tr>
              <a:tr h="232556">
                <a:tc>
                  <a:txBody>
                    <a:bodyPr/>
                    <a:lstStyle/>
                    <a:p>
                      <a:pPr algn="l" rtl="0" fontAlgn="ctr"/>
                      <a:r>
                        <a:rPr lang="en-ZA" sz="1200" b="0" u="none" strike="noStrike">
                          <a:solidFill>
                            <a:srgbClr val="000000"/>
                          </a:solidFill>
                          <a:effectLst/>
                          <a:latin typeface="Rubik"/>
                        </a:rPr>
                        <a:t>Electricity - JHB film studios</a:t>
                      </a:r>
                      <a:endParaRPr lang="en-ZA" sz="1200" b="0" i="0" u="none" strike="noStrike">
                        <a:solidFill>
                          <a:srgbClr val="000000"/>
                        </a:solidFill>
                        <a:effectLst/>
                        <a:latin typeface="Rubik"/>
                      </a:endParaRPr>
                    </a:p>
                  </a:txBody>
                  <a:tcPr marL="7620" marR="7620" marT="7620" marB="0" anchor="ctr"/>
                </a:tc>
                <a:tc>
                  <a:txBody>
                    <a:bodyPr/>
                    <a:lstStyle/>
                    <a:p>
                      <a:pPr algn="ctr" rtl="0" fontAlgn="b"/>
                      <a:r>
                        <a:rPr lang="en-ZA" sz="1200" b="0" u="none" strike="noStrike">
                          <a:solidFill>
                            <a:srgbClr val="000000"/>
                          </a:solidFill>
                          <a:effectLst/>
                          <a:latin typeface="Rubik"/>
                        </a:rPr>
                        <a:t>131</a:t>
                      </a:r>
                      <a:endParaRPr lang="en-ZA" sz="1200" b="0" i="0" u="none" strike="noStrike">
                        <a:solidFill>
                          <a:srgbClr val="000000"/>
                        </a:solidFill>
                        <a:effectLst/>
                        <a:latin typeface="Rubik"/>
                      </a:endParaRPr>
                    </a:p>
                  </a:txBody>
                  <a:tcPr marL="7620" marR="7620" marT="7620" marB="0" anchor="ctr"/>
                </a:tc>
                <a:tc>
                  <a:txBody>
                    <a:bodyPr/>
                    <a:lstStyle/>
                    <a:p>
                      <a:pPr algn="ctr" rtl="0" fontAlgn="b"/>
                      <a:r>
                        <a:rPr lang="en-ZA" sz="1200" b="0" u="none" strike="noStrike">
                          <a:solidFill>
                            <a:srgbClr val="000000"/>
                          </a:solidFill>
                          <a:effectLst/>
                          <a:latin typeface="Rubik"/>
                        </a:rPr>
                        <a:t>153</a:t>
                      </a:r>
                      <a:endParaRPr lang="en-ZA"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dirty="0">
                          <a:solidFill>
                            <a:srgbClr val="000000"/>
                          </a:solidFill>
                          <a:effectLst/>
                          <a:latin typeface="Rubik"/>
                        </a:rPr>
                        <a:t>17%</a:t>
                      </a:r>
                      <a:endParaRPr lang="en-ZA" sz="1200" b="0" i="0" u="none" strike="noStrike" dirty="0">
                        <a:solidFill>
                          <a:srgbClr val="000000"/>
                        </a:solidFill>
                        <a:effectLst/>
                        <a:latin typeface="Rubik"/>
                      </a:endParaRPr>
                    </a:p>
                  </a:txBody>
                  <a:tcPr marL="7620" marR="7620" marT="7620" marB="0" anchor="ctr"/>
                </a:tc>
                <a:tc>
                  <a:txBody>
                    <a:bodyPr/>
                    <a:lstStyle/>
                    <a:p>
                      <a:pPr algn="l" fontAlgn="ctr"/>
                      <a:r>
                        <a:rPr lang="en-US" sz="1200" b="0" i="0" u="none" strike="noStrike" dirty="0">
                          <a:solidFill>
                            <a:schemeClr val="tx1"/>
                          </a:solidFill>
                          <a:effectLst/>
                          <a:latin typeface="Rubik"/>
                        </a:rPr>
                        <a:t>Not significant</a:t>
                      </a:r>
                    </a:p>
                  </a:txBody>
                  <a:tcPr/>
                </a:tc>
                <a:extLst>
                  <a:ext uri="{0D108BD9-81ED-4DB2-BD59-A6C34878D82A}">
                    <a16:rowId xmlns:a16="http://schemas.microsoft.com/office/drawing/2014/main" val="464563099"/>
                  </a:ext>
                </a:extLst>
              </a:tr>
              <a:tr h="232556">
                <a:tc>
                  <a:txBody>
                    <a:bodyPr/>
                    <a:lstStyle/>
                    <a:p>
                      <a:pPr algn="l" rtl="0" fontAlgn="ctr"/>
                      <a:r>
                        <a:rPr lang="en-ZA" sz="1200" b="0" u="none" strike="noStrike">
                          <a:solidFill>
                            <a:srgbClr val="000000"/>
                          </a:solidFill>
                          <a:effectLst/>
                          <a:latin typeface="Rubik"/>
                        </a:rPr>
                        <a:t>Electricity - CPT film studios</a:t>
                      </a:r>
                      <a:endParaRPr lang="en-ZA" sz="1200" b="0" i="0" u="none" strike="noStrike">
                        <a:solidFill>
                          <a:srgbClr val="000000"/>
                        </a:solidFill>
                        <a:effectLst/>
                        <a:latin typeface="Rubik"/>
                      </a:endParaRPr>
                    </a:p>
                  </a:txBody>
                  <a:tcPr marL="7620" marR="7620" marT="7620" marB="0" anchor="ctr"/>
                </a:tc>
                <a:tc>
                  <a:txBody>
                    <a:bodyPr/>
                    <a:lstStyle/>
                    <a:p>
                      <a:pPr algn="ctr" rtl="0" fontAlgn="b"/>
                      <a:r>
                        <a:rPr lang="en-ZA" sz="1200" b="0" u="none" strike="noStrike">
                          <a:solidFill>
                            <a:srgbClr val="000000"/>
                          </a:solidFill>
                          <a:effectLst/>
                          <a:latin typeface="Rubik"/>
                        </a:rPr>
                        <a:t>127</a:t>
                      </a:r>
                      <a:endParaRPr lang="en-ZA" sz="1200" b="0" i="0" u="none" strike="noStrike">
                        <a:solidFill>
                          <a:srgbClr val="000000"/>
                        </a:solidFill>
                        <a:effectLst/>
                        <a:latin typeface="Rubik"/>
                      </a:endParaRPr>
                    </a:p>
                  </a:txBody>
                  <a:tcPr marL="7620" marR="7620" marT="7620" marB="0" anchor="ctr"/>
                </a:tc>
                <a:tc>
                  <a:txBody>
                    <a:bodyPr/>
                    <a:lstStyle/>
                    <a:p>
                      <a:pPr algn="ctr" rtl="0" fontAlgn="b"/>
                      <a:r>
                        <a:rPr lang="en-ZA" sz="1200" b="0" u="none" strike="noStrike">
                          <a:solidFill>
                            <a:srgbClr val="000000"/>
                          </a:solidFill>
                          <a:effectLst/>
                          <a:latin typeface="Rubik"/>
                        </a:rPr>
                        <a:t>137</a:t>
                      </a:r>
                      <a:endParaRPr lang="en-ZA" sz="1200" b="0" i="0" u="none" strike="noStrike">
                        <a:solidFill>
                          <a:srgbClr val="000000"/>
                        </a:solidFill>
                        <a:effectLst/>
                        <a:latin typeface="Rubik"/>
                      </a:endParaRPr>
                    </a:p>
                  </a:txBody>
                  <a:tcPr marL="7620" marR="7620" marT="7620" marB="0" anchor="ctr"/>
                </a:tc>
                <a:tc>
                  <a:txBody>
                    <a:bodyPr/>
                    <a:lstStyle/>
                    <a:p>
                      <a:pPr algn="ctr" rtl="0" fontAlgn="t"/>
                      <a:r>
                        <a:rPr lang="en-ZA" sz="1200" b="0" u="none" strike="noStrike" dirty="0">
                          <a:solidFill>
                            <a:srgbClr val="000000"/>
                          </a:solidFill>
                          <a:effectLst/>
                          <a:latin typeface="Rubik"/>
                        </a:rPr>
                        <a:t>8%</a:t>
                      </a:r>
                      <a:endParaRPr lang="en-ZA" sz="1200" b="0" i="0" u="none" strike="noStrike" dirty="0">
                        <a:solidFill>
                          <a:srgbClr val="000000"/>
                        </a:solidFill>
                        <a:effectLst/>
                        <a:latin typeface="Rubik"/>
                      </a:endParaRP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Rubik"/>
                        </a:rPr>
                        <a:t>Not significant</a:t>
                      </a:r>
                    </a:p>
                  </a:txBody>
                  <a:tcPr/>
                </a:tc>
                <a:extLst>
                  <a:ext uri="{0D108BD9-81ED-4DB2-BD59-A6C34878D82A}">
                    <a16:rowId xmlns:a16="http://schemas.microsoft.com/office/drawing/2014/main" val="1597389788"/>
                  </a:ext>
                </a:extLst>
              </a:tr>
              <a:tr h="232556">
                <a:tc>
                  <a:txBody>
                    <a:bodyPr/>
                    <a:lstStyle/>
                    <a:p>
                      <a:pPr algn="l" rtl="0" fontAlgn="ctr"/>
                      <a:r>
                        <a:rPr lang="en-ZA" sz="1200" b="1" u="none" strike="noStrike">
                          <a:solidFill>
                            <a:srgbClr val="000000"/>
                          </a:solidFill>
                          <a:effectLst/>
                          <a:latin typeface="Rubik"/>
                        </a:rPr>
                        <a:t>Total</a:t>
                      </a:r>
                      <a:endParaRPr lang="en-ZA" sz="1200" b="1" i="0" u="none" strike="noStrike">
                        <a:solidFill>
                          <a:srgbClr val="000000"/>
                        </a:solidFill>
                        <a:effectLst/>
                        <a:latin typeface="Rubik"/>
                      </a:endParaRPr>
                    </a:p>
                  </a:txBody>
                  <a:tcPr marL="7620" marR="7620" marT="7620" marB="0" anchor="ctr"/>
                </a:tc>
                <a:tc>
                  <a:txBody>
                    <a:bodyPr/>
                    <a:lstStyle/>
                    <a:p>
                      <a:pPr algn="ctr" rtl="0" fontAlgn="b"/>
                      <a:r>
                        <a:rPr lang="en-ZA" sz="1200" b="1" u="none" strike="noStrike">
                          <a:solidFill>
                            <a:srgbClr val="000000"/>
                          </a:solidFill>
                          <a:effectLst/>
                          <a:latin typeface="Rubik"/>
                        </a:rPr>
                        <a:t>6 673</a:t>
                      </a:r>
                      <a:endParaRPr lang="en-ZA" sz="1200" b="1" i="0" u="none" strike="noStrike">
                        <a:solidFill>
                          <a:srgbClr val="000000"/>
                        </a:solidFill>
                        <a:effectLst/>
                        <a:latin typeface="Rubik"/>
                      </a:endParaRPr>
                    </a:p>
                  </a:txBody>
                  <a:tcPr marL="7620" marR="7620" marT="7620" marB="0" anchor="ctr"/>
                </a:tc>
                <a:tc>
                  <a:txBody>
                    <a:bodyPr/>
                    <a:lstStyle/>
                    <a:p>
                      <a:pPr algn="ctr" rtl="0" fontAlgn="b"/>
                      <a:r>
                        <a:rPr lang="en-ZA" sz="1200" b="1" u="none" strike="noStrike" dirty="0">
                          <a:solidFill>
                            <a:srgbClr val="000000"/>
                          </a:solidFill>
                          <a:effectLst/>
                          <a:latin typeface="Rubik"/>
                        </a:rPr>
                        <a:t>6 777</a:t>
                      </a:r>
                      <a:endParaRPr lang="en-ZA" sz="1200" b="1" i="0" u="none" strike="noStrike" dirty="0">
                        <a:solidFill>
                          <a:srgbClr val="000000"/>
                        </a:solidFill>
                        <a:effectLst/>
                        <a:latin typeface="Rubik"/>
                      </a:endParaRPr>
                    </a:p>
                  </a:txBody>
                  <a:tcPr marL="7620" marR="7620" marT="7620" marB="0" anchor="ctr"/>
                </a:tc>
                <a:tc>
                  <a:txBody>
                    <a:bodyPr/>
                    <a:lstStyle/>
                    <a:p>
                      <a:pPr algn="ctr" rtl="0" fontAlgn="t"/>
                      <a:r>
                        <a:rPr lang="en-ZA" sz="1200" b="1" u="none" strike="noStrike" dirty="0">
                          <a:solidFill>
                            <a:srgbClr val="000000"/>
                          </a:solidFill>
                          <a:effectLst/>
                          <a:latin typeface="Rubik"/>
                        </a:rPr>
                        <a:t>2%</a:t>
                      </a:r>
                      <a:endParaRPr lang="en-ZA" sz="1200" b="1" i="0" u="none" strike="noStrike" dirty="0">
                        <a:solidFill>
                          <a:srgbClr val="000000"/>
                        </a:solidFill>
                        <a:effectLst/>
                        <a:latin typeface="Rubik"/>
                      </a:endParaRPr>
                    </a:p>
                  </a:txBody>
                  <a:tcPr marL="7620" marR="7620" marT="7620" marB="0" anchor="ctr"/>
                </a:tc>
                <a:tc>
                  <a:txBody>
                    <a:bodyPr/>
                    <a:lstStyle/>
                    <a:p>
                      <a:pPr algn="l" fontAlgn="ctr"/>
                      <a:endParaRPr lang="en-US" sz="1200" b="0" i="0" u="none" strike="noStrike" dirty="0">
                        <a:solidFill>
                          <a:schemeClr val="tx1"/>
                        </a:solidFill>
                        <a:effectLst/>
                        <a:highlight>
                          <a:srgbClr val="FFFF00"/>
                        </a:highlight>
                        <a:latin typeface="Rubik"/>
                      </a:endParaRPr>
                    </a:p>
                  </a:txBody>
                  <a:tcPr/>
                </a:tc>
                <a:extLst>
                  <a:ext uri="{0D108BD9-81ED-4DB2-BD59-A6C34878D82A}">
                    <a16:rowId xmlns:a16="http://schemas.microsoft.com/office/drawing/2014/main" val="531542368"/>
                  </a:ext>
                </a:extLst>
              </a:tr>
            </a:tbl>
          </a:graphicData>
        </a:graphic>
      </p:graphicFrame>
      <p:sp>
        <p:nvSpPr>
          <p:cNvPr id="16" name="TextBox 15">
            <a:extLst>
              <a:ext uri="{FF2B5EF4-FFF2-40B4-BE49-F238E27FC236}">
                <a16:creationId xmlns:a16="http://schemas.microsoft.com/office/drawing/2014/main" id="{D5692EDE-2607-41F7-ACE7-0E596DC025D5}"/>
              </a:ext>
            </a:extLst>
          </p:cNvPr>
          <p:cNvSpPr txBox="1"/>
          <p:nvPr/>
        </p:nvSpPr>
        <p:spPr>
          <a:xfrm>
            <a:off x="145192" y="986053"/>
            <a:ext cx="11864052" cy="276999"/>
          </a:xfrm>
          <a:prstGeom prst="rect">
            <a:avLst/>
          </a:prstGeom>
          <a:noFill/>
        </p:spPr>
        <p:txBody>
          <a:bodyPr wrap="square" rtlCol="0">
            <a:spAutoFit/>
          </a:bodyPr>
          <a:lstStyle/>
          <a:p>
            <a:pPr algn="just"/>
            <a:r>
              <a:rPr lang="en-ZA" sz="1200" dirty="0">
                <a:solidFill>
                  <a:prstClr val="black"/>
                </a:solidFill>
                <a:latin typeface="Rubik"/>
                <a:cs typeface="Arial" panose="020B0604020202020204" pitchFamily="34" charset="0"/>
              </a:rPr>
              <a:t>Changes in scope 2 emissions are as follows -</a:t>
            </a:r>
            <a:endParaRPr lang="en-ZA" sz="1400" dirty="0">
              <a:latin typeface="Rubik"/>
              <a:ea typeface="Rubik Light" charset="0"/>
              <a:cs typeface="Rubik Light" charset="0"/>
            </a:endParaRPr>
          </a:p>
        </p:txBody>
      </p:sp>
    </p:spTree>
    <p:extLst>
      <p:ext uri="{BB962C8B-B14F-4D97-AF65-F5344CB8AC3E}">
        <p14:creationId xmlns:p14="http://schemas.microsoft.com/office/powerpoint/2010/main" val="3713961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SCOPE 3 EMISSIONS</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15</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82756" y="977206"/>
            <a:ext cx="3000691" cy="2677656"/>
          </a:xfrm>
          <a:prstGeom prst="rect">
            <a:avLst/>
          </a:prstGeom>
          <a:noFill/>
        </p:spPr>
        <p:txBody>
          <a:bodyPr wrap="square" rtlCol="0">
            <a:spAutoFit/>
          </a:bodyPr>
          <a:lstStyle/>
          <a:p>
            <a:pPr algn="just"/>
            <a:r>
              <a:rPr lang="en-GB" sz="1200" dirty="0">
                <a:latin typeface="Rubik"/>
                <a:cs typeface="Arial" panose="020B0604020202020204" pitchFamily="34" charset="0"/>
              </a:rPr>
              <a:t>Scope 3 emissions from the eMedia are attributable to emissions from business travel and emissions from electricity consumed by tenants in properties that are owned and operated by eMedia.</a:t>
            </a:r>
          </a:p>
          <a:p>
            <a:pPr algn="just"/>
            <a:endParaRPr lang="en-GB" sz="1200" dirty="0">
              <a:solidFill>
                <a:srgbClr val="FF0000"/>
              </a:solidFill>
              <a:latin typeface="Rubik"/>
              <a:cs typeface="Arial" panose="020B0604020202020204" pitchFamily="34" charset="0"/>
            </a:endParaRPr>
          </a:p>
          <a:p>
            <a:pPr algn="just"/>
            <a:r>
              <a:rPr lang="en-GB" sz="1200" dirty="0">
                <a:latin typeface="Rubik"/>
                <a:cs typeface="Arial" panose="020B0604020202020204" pitchFamily="34" charset="0"/>
              </a:rPr>
              <a:t>Scope 3 emissions totalled 1 344 tCO</a:t>
            </a:r>
            <a:r>
              <a:rPr lang="en-GB" sz="1200" baseline="-25000" dirty="0">
                <a:latin typeface="Rubik"/>
                <a:cs typeface="Arial" panose="020B0604020202020204" pitchFamily="34" charset="0"/>
              </a:rPr>
              <a:t>2</a:t>
            </a:r>
            <a:r>
              <a:rPr lang="en-GB" sz="1200" dirty="0">
                <a:latin typeface="Rubik"/>
                <a:cs typeface="Arial" panose="020B0604020202020204" pitchFamily="34" charset="0"/>
              </a:rPr>
              <a:t>e in the reporting year 2024. This is a </a:t>
            </a:r>
            <a:r>
              <a:rPr lang="en-GB" sz="1200" b="1" u="sng" dirty="0">
                <a:latin typeface="Rubik"/>
                <a:cs typeface="Arial" panose="020B0604020202020204" pitchFamily="34" charset="0"/>
              </a:rPr>
              <a:t>5% increase</a:t>
            </a:r>
            <a:r>
              <a:rPr lang="en-GB" sz="1200" b="1" dirty="0">
                <a:latin typeface="Rubik"/>
                <a:cs typeface="Arial" panose="020B0604020202020204" pitchFamily="34" charset="0"/>
              </a:rPr>
              <a:t> </a:t>
            </a:r>
            <a:r>
              <a:rPr lang="en-GB" sz="1200" dirty="0">
                <a:latin typeface="Rubik"/>
                <a:cs typeface="Arial" panose="020B0604020202020204" pitchFamily="34" charset="0"/>
              </a:rPr>
              <a:t>relative to emissions in the 2024 financial year which were 1 285 tCO</a:t>
            </a:r>
            <a:r>
              <a:rPr lang="en-GB" sz="1200" baseline="-25000" dirty="0">
                <a:latin typeface="Rubik"/>
                <a:cs typeface="Arial" panose="020B0604020202020204" pitchFamily="34" charset="0"/>
              </a:rPr>
              <a:t>2</a:t>
            </a:r>
            <a:r>
              <a:rPr lang="en-GB" sz="1200" dirty="0">
                <a:latin typeface="Rubik"/>
                <a:cs typeface="Arial" panose="020B0604020202020204" pitchFamily="34" charset="0"/>
              </a:rPr>
              <a:t>e.</a:t>
            </a:r>
            <a:r>
              <a:rPr lang="en-ZA" sz="1200" dirty="0">
                <a:latin typeface="Rubik"/>
                <a:ea typeface="Rubik Light" charset="0"/>
                <a:cs typeface="Rubik Light" charset="0"/>
              </a:rPr>
              <a:t> </a:t>
            </a:r>
          </a:p>
          <a:p>
            <a:pPr algn="just"/>
            <a:endParaRPr lang="en-GB" sz="1200" dirty="0">
              <a:latin typeface="Rubik"/>
              <a:cs typeface="Arial" panose="020B0604020202020204" pitchFamily="34" charset="0"/>
            </a:endParaRPr>
          </a:p>
          <a:p>
            <a:pPr algn="just"/>
            <a:r>
              <a:rPr lang="en-GB" sz="1200" dirty="0">
                <a:latin typeface="Rubik"/>
                <a:cs typeface="Arial" panose="020B0604020202020204" pitchFamily="34" charset="0"/>
              </a:rPr>
              <a:t>Electricity consumed by tenants in Sasani Studio’s is the largest contributor to Scope 3 emissions by far (86%). </a:t>
            </a:r>
          </a:p>
        </p:txBody>
      </p:sp>
      <p:graphicFrame>
        <p:nvGraphicFramePr>
          <p:cNvPr id="2" name="Chart 1">
            <a:extLst>
              <a:ext uri="{FF2B5EF4-FFF2-40B4-BE49-F238E27FC236}">
                <a16:creationId xmlns:a16="http://schemas.microsoft.com/office/drawing/2014/main" id="{6D6372AF-2964-4353-BCBA-28A0A74B5DF4}"/>
              </a:ext>
            </a:extLst>
          </p:cNvPr>
          <p:cNvGraphicFramePr>
            <a:graphicFrameLocks/>
          </p:cNvGraphicFramePr>
          <p:nvPr>
            <p:extLst>
              <p:ext uri="{D42A27DB-BD31-4B8C-83A1-F6EECF244321}">
                <p14:modId xmlns:p14="http://schemas.microsoft.com/office/powerpoint/2010/main" val="1791082163"/>
              </p:ext>
            </p:extLst>
          </p:nvPr>
        </p:nvGraphicFramePr>
        <p:xfrm>
          <a:off x="3369244" y="977206"/>
          <a:ext cx="8640000" cy="54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3038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RECOMMENDATIONS</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16</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50471" y="1047896"/>
            <a:ext cx="11864052" cy="2677656"/>
          </a:xfrm>
          <a:prstGeom prst="rect">
            <a:avLst/>
          </a:prstGeom>
          <a:noFill/>
        </p:spPr>
        <p:txBody>
          <a:bodyPr wrap="square" rtlCol="0">
            <a:spAutoFit/>
          </a:bodyPr>
          <a:lstStyle/>
          <a:p>
            <a:pPr algn="just"/>
            <a:r>
              <a:rPr lang="en-GB" sz="1200" dirty="0">
                <a:latin typeface="Rubik"/>
                <a:cs typeface="Arial" panose="020B0604020202020204" pitchFamily="34" charset="0"/>
              </a:rPr>
              <a:t>Catalyst would like to thank the responsible individuals for providing the necessary information in a timely manner. </a:t>
            </a:r>
          </a:p>
          <a:p>
            <a:pPr algn="just"/>
            <a:endParaRPr lang="en-GB" sz="1200" dirty="0">
              <a:latin typeface="Rubik"/>
              <a:cs typeface="Arial" panose="020B0604020202020204" pitchFamily="34" charset="0"/>
            </a:endParaRPr>
          </a:p>
          <a:p>
            <a:pPr algn="just"/>
            <a:r>
              <a:rPr lang="en-GB" sz="1200" dirty="0">
                <a:latin typeface="Rubik"/>
                <a:cs typeface="Arial" panose="020B0604020202020204" pitchFamily="34" charset="0"/>
              </a:rPr>
              <a:t>Please see below some recommendations -</a:t>
            </a:r>
          </a:p>
          <a:p>
            <a:pPr algn="just"/>
            <a:endParaRPr lang="en-GB" sz="1200" dirty="0">
              <a:latin typeface="Rubik"/>
              <a:ea typeface="Rubik Light" charset="0"/>
              <a:cs typeface="Rubik Light" charset="0"/>
            </a:endParaRPr>
          </a:p>
          <a:p>
            <a:r>
              <a:rPr lang="en-US" sz="1200" b="1" dirty="0">
                <a:latin typeface="Rubik"/>
              </a:rPr>
              <a:t>Recommendations for FY26:</a:t>
            </a:r>
            <a:br>
              <a:rPr lang="en-US" sz="1200" dirty="0">
                <a:latin typeface="Rubik"/>
              </a:rPr>
            </a:br>
            <a:r>
              <a:rPr lang="en-US" sz="1200" dirty="0">
                <a:latin typeface="Rubik"/>
              </a:rPr>
              <a:t>With the implementation of the new customized data collection questionnaire template, we recommend that </a:t>
            </a:r>
            <a:r>
              <a:rPr lang="en-US" sz="1200" dirty="0" err="1">
                <a:latin typeface="Rubik"/>
              </a:rPr>
              <a:t>eMedia</a:t>
            </a:r>
            <a:r>
              <a:rPr lang="en-US" sz="1200" dirty="0">
                <a:latin typeface="Rubik"/>
              </a:rPr>
              <a:t> provide brief explanations for all notable year-on-year changes. This will enhance the clarity and completeness of reporting and support more effective analysis and decision-making.</a:t>
            </a:r>
          </a:p>
          <a:p>
            <a:pPr algn="just"/>
            <a:endParaRPr lang="en-GB" sz="1200" dirty="0">
              <a:latin typeface="Rubik"/>
              <a:ea typeface="Rubik Light" charset="0"/>
              <a:cs typeface="Rubik Light" charset="0"/>
            </a:endParaRPr>
          </a:p>
          <a:p>
            <a:pPr algn="just"/>
            <a:r>
              <a:rPr lang="en-GB" sz="1200" dirty="0">
                <a:latin typeface="Rubik"/>
                <a:ea typeface="Rubik Light" charset="0"/>
                <a:cs typeface="Rubik Light" charset="0"/>
              </a:rPr>
              <a:t>It should be noted that a comment was made for </a:t>
            </a:r>
            <a:r>
              <a:rPr lang="en-GB" sz="1200" dirty="0" err="1">
                <a:latin typeface="Rubik"/>
                <a:ea typeface="Rubik Light" charset="0"/>
                <a:cs typeface="Rubik Light" charset="0"/>
              </a:rPr>
              <a:t>eMedia</a:t>
            </a:r>
            <a:r>
              <a:rPr lang="en-GB" sz="1200" dirty="0">
                <a:latin typeface="Rubik"/>
                <a:ea typeface="Rubik Light" charset="0"/>
                <a:cs typeface="Rubik Light" charset="0"/>
              </a:rPr>
              <a:t> Cape Town offices that the electricity consumption that has been reported for both FY25 and FY24 also included electricity consumed by tenants and that it cannot be separated at this stage. It is recommended that </a:t>
            </a:r>
            <a:r>
              <a:rPr lang="en-GB" sz="1200" dirty="0" err="1">
                <a:latin typeface="Rubik"/>
                <a:ea typeface="Rubik Light" charset="0"/>
                <a:cs typeface="Rubik Light" charset="0"/>
              </a:rPr>
              <a:t>eMedia</a:t>
            </a:r>
            <a:r>
              <a:rPr lang="en-GB" sz="1200" dirty="0">
                <a:latin typeface="Rubik"/>
                <a:ea typeface="Rubik Light" charset="0"/>
                <a:cs typeface="Rubik Light" charset="0"/>
              </a:rPr>
              <a:t> reports separately on own and tenant electricity use going forward.</a:t>
            </a:r>
          </a:p>
          <a:p>
            <a:pPr marL="171450" indent="-171450" algn="just">
              <a:buFont typeface="Arial" panose="020B0604020202020204" pitchFamily="34" charset="0"/>
              <a:buChar char="•"/>
            </a:pPr>
            <a:endParaRPr lang="en-GB" sz="1200" dirty="0">
              <a:latin typeface="Rubik"/>
              <a:ea typeface="Rubik Light" charset="0"/>
              <a:cs typeface="Rubik Light" charset="0"/>
            </a:endParaRPr>
          </a:p>
          <a:p>
            <a:pPr algn="just"/>
            <a:endParaRPr lang="en-GB" sz="1200" dirty="0">
              <a:latin typeface="Rubik"/>
              <a:ea typeface="Rubik Light" charset="0"/>
              <a:cs typeface="Rubik Light" charset="0"/>
            </a:endParaRPr>
          </a:p>
          <a:p>
            <a:pPr algn="just"/>
            <a:endParaRPr lang="en-GB" sz="1200" dirty="0">
              <a:latin typeface="Rubik"/>
              <a:ea typeface="Rubik Light" charset="0"/>
              <a:cs typeface="Rubik Light" charset="0"/>
            </a:endParaRPr>
          </a:p>
          <a:p>
            <a:pPr marL="171450" indent="-171450" algn="just">
              <a:buFont typeface="Arial" panose="020B0604020202020204" pitchFamily="34" charset="0"/>
              <a:buChar char="•"/>
            </a:pPr>
            <a:endParaRPr lang="en-GB" sz="1200" dirty="0">
              <a:latin typeface="Rubik"/>
              <a:ea typeface="Rubik Light" charset="0"/>
              <a:cs typeface="Rubik Light" charset="0"/>
            </a:endParaRPr>
          </a:p>
        </p:txBody>
      </p:sp>
    </p:spTree>
    <p:extLst>
      <p:ext uri="{BB962C8B-B14F-4D97-AF65-F5344CB8AC3E}">
        <p14:creationId xmlns:p14="http://schemas.microsoft.com/office/powerpoint/2010/main" val="24705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53593" cy="6490607"/>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426423" y="912524"/>
            <a:ext cx="3200748" cy="461665"/>
          </a:xfrm>
          <a:prstGeom prst="rect">
            <a:avLst/>
          </a:prstGeom>
          <a:noFill/>
        </p:spPr>
        <p:txBody>
          <a:bodyPr wrap="none" rtlCol="0">
            <a:spAutoFit/>
          </a:bodyPr>
          <a:lstStyle/>
          <a:p>
            <a:pPr algn="ctr"/>
            <a:r>
              <a:rPr lang="en-US" sz="2400" b="1" spc="300" dirty="0">
                <a:solidFill>
                  <a:srgbClr val="364759"/>
                </a:solidFill>
                <a:latin typeface="Rubik" charset="0"/>
                <a:ea typeface="Rubik" charset="0"/>
                <a:cs typeface="Rubik" charset="0"/>
              </a:rPr>
              <a:t>WASTE </a:t>
            </a:r>
            <a:r>
              <a:rPr lang="en-US" sz="2400" b="1" spc="300" dirty="0">
                <a:solidFill>
                  <a:schemeClr val="bg1"/>
                </a:solidFill>
                <a:latin typeface="Rubik" charset="0"/>
                <a:ea typeface="Rubik" charset="0"/>
                <a:cs typeface="Rubik" charset="0"/>
              </a:rPr>
              <a:t>FOOTPRINT</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17</a:t>
            </a:r>
          </a:p>
        </p:txBody>
      </p:sp>
      <p:sp>
        <p:nvSpPr>
          <p:cNvPr id="12" name="TextBox 11"/>
          <p:cNvSpPr txBox="1"/>
          <p:nvPr/>
        </p:nvSpPr>
        <p:spPr>
          <a:xfrm>
            <a:off x="52332" y="6555439"/>
            <a:ext cx="3061223" cy="276999"/>
          </a:xfrm>
          <a:prstGeom prst="rect">
            <a:avLst/>
          </a:prstGeom>
          <a:noFill/>
        </p:spPr>
        <p:txBody>
          <a:bodyPr wrap="none" rtlCol="0">
            <a:spAutoFit/>
          </a:bodyPr>
          <a:lstStyle/>
          <a:p>
            <a:r>
              <a:rPr lang="en-ZA" sz="1200" dirty="0">
                <a:solidFill>
                  <a:schemeClr val="bg1"/>
                </a:solidFill>
                <a:latin typeface="Rubik Medium" charset="0"/>
                <a:ea typeface="Rubik Medium" charset="0"/>
                <a:cs typeface="Rubik Medium" charset="0"/>
              </a:rPr>
              <a:t>Carbon and Water Footprint Feedback Report </a:t>
            </a:r>
          </a:p>
        </p:txBody>
      </p:sp>
      <p:sp>
        <p:nvSpPr>
          <p:cNvPr id="14" name="Rectangle 13"/>
          <p:cNvSpPr/>
          <p:nvPr/>
        </p:nvSpPr>
        <p:spPr>
          <a:xfrm>
            <a:off x="960697" y="1984985"/>
            <a:ext cx="4062715"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00968" y="2031285"/>
            <a:ext cx="3929847" cy="307777"/>
          </a:xfrm>
          <a:prstGeom prst="rect">
            <a:avLst/>
          </a:prstGeom>
          <a:noFill/>
        </p:spPr>
        <p:txBody>
          <a:bodyPr wrap="square" rtlCol="0">
            <a:spAutoFit/>
          </a:bodyPr>
          <a:lstStyle/>
          <a:p>
            <a:pPr algn="ctr"/>
            <a:r>
              <a:rPr lang="en-US" sz="1400" b="1" dirty="0">
                <a:solidFill>
                  <a:schemeClr val="bg1"/>
                </a:solidFill>
                <a:latin typeface="Rubik Light" charset="0"/>
                <a:ea typeface="Rubik Light" charset="0"/>
                <a:cs typeface="Rubik Light" charset="0"/>
              </a:rPr>
              <a:t>RESULTS AND ANALYSIS</a:t>
            </a:r>
          </a:p>
        </p:txBody>
      </p:sp>
      <p:sp>
        <p:nvSpPr>
          <p:cNvPr id="16" name="TextBox 15"/>
          <p:cNvSpPr txBox="1"/>
          <p:nvPr/>
        </p:nvSpPr>
        <p:spPr>
          <a:xfrm>
            <a:off x="989394" y="2806788"/>
            <a:ext cx="4034018" cy="738664"/>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HAZARDOUS VS NON-HAZARDOUS</a:t>
            </a:r>
          </a:p>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RECYCLED VS LANDFILLED</a:t>
            </a:r>
          </a:p>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RECOMMENDATIONS </a:t>
            </a:r>
          </a:p>
        </p:txBody>
      </p:sp>
      <p:pic>
        <p:nvPicPr>
          <p:cNvPr id="3" name="Picture 2">
            <a:extLst>
              <a:ext uri="{FF2B5EF4-FFF2-40B4-BE49-F238E27FC236}">
                <a16:creationId xmlns:a16="http://schemas.microsoft.com/office/drawing/2014/main" id="{BBDCF5A1-F56E-4F79-9324-CC13C527AFDB}"/>
              </a:ext>
            </a:extLst>
          </p:cNvPr>
          <p:cNvPicPr>
            <a:picLocks noChangeAspect="1"/>
          </p:cNvPicPr>
          <p:nvPr/>
        </p:nvPicPr>
        <p:blipFill>
          <a:blip r:embed="rId2"/>
          <a:stretch>
            <a:fillRect/>
          </a:stretch>
        </p:blipFill>
        <p:spPr>
          <a:xfrm>
            <a:off x="7014290" y="739319"/>
            <a:ext cx="4400553" cy="5133978"/>
          </a:xfrm>
          <a:prstGeom prst="rect">
            <a:avLst/>
          </a:prstGeom>
        </p:spPr>
      </p:pic>
    </p:spTree>
    <p:extLst>
      <p:ext uri="{BB962C8B-B14F-4D97-AF65-F5344CB8AC3E}">
        <p14:creationId xmlns:p14="http://schemas.microsoft.com/office/powerpoint/2010/main" val="413945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87083-C33F-1A29-BD31-2ED71FB00A3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B644B46-A633-669F-C8C1-199ABEC05118}"/>
              </a:ext>
            </a:extLst>
          </p:cNvPr>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a:extLst>
              <a:ext uri="{FF2B5EF4-FFF2-40B4-BE49-F238E27FC236}">
                <a16:creationId xmlns:a16="http://schemas.microsoft.com/office/drawing/2014/main" id="{D455CB44-0455-796D-248D-1EBC61873500}"/>
              </a:ext>
            </a:extLst>
          </p:cNvPr>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E22265F-4453-8A45-D9B7-28F286EA5128}"/>
              </a:ext>
            </a:extLst>
          </p:cNvPr>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E32AE0C-199A-E38A-4D87-6C0D56882646}"/>
              </a:ext>
            </a:extLst>
          </p:cNvPr>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18</a:t>
            </a:r>
          </a:p>
        </p:txBody>
      </p:sp>
      <p:sp>
        <p:nvSpPr>
          <p:cNvPr id="12" name="TextBox 11">
            <a:extLst>
              <a:ext uri="{FF2B5EF4-FFF2-40B4-BE49-F238E27FC236}">
                <a16:creationId xmlns:a16="http://schemas.microsoft.com/office/drawing/2014/main" id="{8713522C-8D9E-E455-C274-6934D21631A5}"/>
              </a:ext>
            </a:extLst>
          </p:cNvPr>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a:extLst>
              <a:ext uri="{FF2B5EF4-FFF2-40B4-BE49-F238E27FC236}">
                <a16:creationId xmlns:a16="http://schemas.microsoft.com/office/drawing/2014/main" id="{26B18C4B-1521-061A-C1A0-92CF538BA0EF}"/>
              </a:ext>
            </a:extLst>
          </p:cNvPr>
          <p:cNvSpPr txBox="1"/>
          <p:nvPr/>
        </p:nvSpPr>
        <p:spPr>
          <a:xfrm>
            <a:off x="150471" y="976656"/>
            <a:ext cx="3000691" cy="2492990"/>
          </a:xfrm>
          <a:prstGeom prst="rect">
            <a:avLst/>
          </a:prstGeom>
          <a:noFill/>
        </p:spPr>
        <p:txBody>
          <a:bodyPr wrap="square" rtlCol="0">
            <a:spAutoFit/>
          </a:bodyPr>
          <a:lstStyle/>
          <a:p>
            <a:pPr algn="just"/>
            <a:r>
              <a:rPr lang="en-ZA" sz="1200" dirty="0">
                <a:latin typeface="Rubik"/>
                <a:cs typeface="Arial" panose="020B0604020202020204" pitchFamily="34" charset="0"/>
              </a:rPr>
              <a:t>Hazardous waste in FY25 </a:t>
            </a:r>
            <a:r>
              <a:rPr lang="en-ZA" sz="1200" b="1" u="sng" dirty="0">
                <a:latin typeface="Rubik"/>
                <a:cs typeface="Arial" panose="020B0604020202020204" pitchFamily="34" charset="0"/>
              </a:rPr>
              <a:t>increased by 62% </a:t>
            </a:r>
            <a:r>
              <a:rPr lang="en-ZA" sz="1200" dirty="0">
                <a:latin typeface="Rubik"/>
                <a:cs typeface="Arial" panose="020B0604020202020204" pitchFamily="34" charset="0"/>
              </a:rPr>
              <a:t>from FY24. </a:t>
            </a:r>
            <a:r>
              <a:rPr lang="en-ZA" sz="1200" dirty="0" err="1">
                <a:latin typeface="Rubik"/>
                <a:cs typeface="Arial" panose="020B0604020202020204" pitchFamily="34" charset="0"/>
              </a:rPr>
              <a:t>eMedia</a:t>
            </a:r>
            <a:r>
              <a:rPr lang="en-ZA" sz="1200" dirty="0">
                <a:latin typeface="Rubik"/>
                <a:cs typeface="Arial" panose="020B0604020202020204" pitchFamily="34" charset="0"/>
              </a:rPr>
              <a:t> is predominantly fluorescent tubes as hazardous waste (99%).</a:t>
            </a:r>
          </a:p>
          <a:p>
            <a:pPr algn="just"/>
            <a:endParaRPr lang="en-ZA" sz="1200" dirty="0">
              <a:latin typeface="Rubik"/>
              <a:cs typeface="Arial" panose="020B0604020202020204" pitchFamily="34" charset="0"/>
            </a:endParaRPr>
          </a:p>
          <a:p>
            <a:pPr algn="just"/>
            <a:r>
              <a:rPr lang="en-US" sz="1200" dirty="0">
                <a:latin typeface="Rubik"/>
                <a:cs typeface="Arial" panose="020B0604020202020204" pitchFamily="34" charset="0"/>
              </a:rPr>
              <a:t>Non-hazardous waste for </a:t>
            </a:r>
            <a:r>
              <a:rPr lang="en-US" sz="1200" dirty="0" err="1">
                <a:latin typeface="Rubik"/>
                <a:cs typeface="Arial" panose="020B0604020202020204" pitchFamily="34" charset="0"/>
              </a:rPr>
              <a:t>eMedia</a:t>
            </a:r>
            <a:r>
              <a:rPr lang="en-US" sz="1200" dirty="0">
                <a:latin typeface="Rubik"/>
                <a:cs typeface="Arial" panose="020B0604020202020204" pitchFamily="34" charset="0"/>
              </a:rPr>
              <a:t> </a:t>
            </a:r>
            <a:r>
              <a:rPr lang="en-US" sz="1200" b="1" u="sng" dirty="0">
                <a:latin typeface="Rubik"/>
                <a:cs typeface="Arial" panose="020B0604020202020204" pitchFamily="34" charset="0"/>
              </a:rPr>
              <a:t>increased by 51% </a:t>
            </a:r>
            <a:r>
              <a:rPr lang="en-US" sz="1200" dirty="0">
                <a:latin typeface="Rubik"/>
                <a:cs typeface="Arial" panose="020B0604020202020204" pitchFamily="34" charset="0"/>
              </a:rPr>
              <a:t>(53 </a:t>
            </a:r>
            <a:r>
              <a:rPr lang="en-US" sz="1200" dirty="0" err="1">
                <a:latin typeface="Rubik"/>
                <a:cs typeface="Arial" panose="020B0604020202020204" pitchFamily="34" charset="0"/>
              </a:rPr>
              <a:t>tonnes</a:t>
            </a:r>
            <a:r>
              <a:rPr lang="en-US" sz="1200" dirty="0">
                <a:latin typeface="Rubik"/>
                <a:cs typeface="Arial" panose="020B0604020202020204" pitchFamily="34" charset="0"/>
              </a:rPr>
              <a:t>) in FY25. The increase is due to additional business units reporting on non-hazardous waste in FY25 compared to FY24, as well as an increase in </a:t>
            </a:r>
            <a:r>
              <a:rPr lang="en-US" sz="1200" dirty="0" err="1">
                <a:latin typeface="Rubik"/>
                <a:cs typeface="Arial" panose="020B0604020202020204" pitchFamily="34" charset="0"/>
              </a:rPr>
              <a:t>polyconfibre</a:t>
            </a:r>
            <a:r>
              <a:rPr lang="en-US" sz="1200" dirty="0">
                <a:latin typeface="Rubik"/>
                <a:cs typeface="Arial" panose="020B0604020202020204" pitchFamily="34" charset="0"/>
              </a:rPr>
              <a:t> cups, plastic PET and plastic polystyrene waste. Other non-hazardous waste includes paper, glass, food cans, aluminum cans, cardboard, plastic LDPE and HDPE.</a:t>
            </a:r>
            <a:endParaRPr lang="en-GB" sz="1200" dirty="0">
              <a:latin typeface="Rubik"/>
              <a:cs typeface="Arial" panose="020B0604020202020204" pitchFamily="34" charset="0"/>
            </a:endParaRPr>
          </a:p>
        </p:txBody>
      </p:sp>
      <p:graphicFrame>
        <p:nvGraphicFramePr>
          <p:cNvPr id="6" name="Chart 5">
            <a:extLst>
              <a:ext uri="{FF2B5EF4-FFF2-40B4-BE49-F238E27FC236}">
                <a16:creationId xmlns:a16="http://schemas.microsoft.com/office/drawing/2014/main" id="{0E4B65FA-E45B-A054-6421-E88A7F758F4B}"/>
              </a:ext>
            </a:extLst>
          </p:cNvPr>
          <p:cNvGraphicFramePr>
            <a:graphicFrameLocks/>
          </p:cNvGraphicFramePr>
          <p:nvPr>
            <p:extLst>
              <p:ext uri="{D42A27DB-BD31-4B8C-83A1-F6EECF244321}">
                <p14:modId xmlns:p14="http://schemas.microsoft.com/office/powerpoint/2010/main" val="1064215967"/>
              </p:ext>
            </p:extLst>
          </p:nvPr>
        </p:nvGraphicFramePr>
        <p:xfrm>
          <a:off x="3369244" y="976656"/>
          <a:ext cx="864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DF7012CC-E765-F2CA-C830-4E8C95D20F0A}"/>
              </a:ext>
            </a:extLst>
          </p:cNvPr>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HAZARDOUS VS NON-HAZARDOUS</a:t>
            </a:r>
          </a:p>
        </p:txBody>
      </p:sp>
    </p:spTree>
    <p:extLst>
      <p:ext uri="{BB962C8B-B14F-4D97-AF65-F5344CB8AC3E}">
        <p14:creationId xmlns:p14="http://schemas.microsoft.com/office/powerpoint/2010/main" val="2976752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E83B2-DD02-DF0E-CE0D-3BC1DF09F53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AAC21FC-97B9-9E10-6A0D-AAF662730E3D}"/>
              </a:ext>
            </a:extLst>
          </p:cNvPr>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a:extLst>
              <a:ext uri="{FF2B5EF4-FFF2-40B4-BE49-F238E27FC236}">
                <a16:creationId xmlns:a16="http://schemas.microsoft.com/office/drawing/2014/main" id="{C22DDA40-6CB8-22D6-FE87-63BBE847233C}"/>
              </a:ext>
            </a:extLst>
          </p:cNvPr>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5E115B-4516-C2D1-5181-F8449354AB15}"/>
              </a:ext>
            </a:extLst>
          </p:cNvPr>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112BB7D-42FE-C868-BDCD-04CA931996F2}"/>
              </a:ext>
            </a:extLst>
          </p:cNvPr>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19</a:t>
            </a:r>
          </a:p>
        </p:txBody>
      </p:sp>
      <p:sp>
        <p:nvSpPr>
          <p:cNvPr id="12" name="TextBox 11">
            <a:extLst>
              <a:ext uri="{FF2B5EF4-FFF2-40B4-BE49-F238E27FC236}">
                <a16:creationId xmlns:a16="http://schemas.microsoft.com/office/drawing/2014/main" id="{7AF0ECD7-EC96-C6B8-B75B-90F6CE6F4589}"/>
              </a:ext>
            </a:extLst>
          </p:cNvPr>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a:extLst>
              <a:ext uri="{FF2B5EF4-FFF2-40B4-BE49-F238E27FC236}">
                <a16:creationId xmlns:a16="http://schemas.microsoft.com/office/drawing/2014/main" id="{9769B25D-15AF-8401-817D-810D0785B4C2}"/>
              </a:ext>
            </a:extLst>
          </p:cNvPr>
          <p:cNvSpPr txBox="1"/>
          <p:nvPr/>
        </p:nvSpPr>
        <p:spPr>
          <a:xfrm>
            <a:off x="150471" y="949616"/>
            <a:ext cx="3000691" cy="3600986"/>
          </a:xfrm>
          <a:prstGeom prst="rect">
            <a:avLst/>
          </a:prstGeom>
          <a:noFill/>
        </p:spPr>
        <p:txBody>
          <a:bodyPr wrap="square" rtlCol="0">
            <a:spAutoFit/>
          </a:bodyPr>
          <a:lstStyle/>
          <a:p>
            <a:pPr algn="just"/>
            <a:r>
              <a:rPr lang="en-ZA" sz="1200" dirty="0">
                <a:latin typeface="Rubik"/>
              </a:rPr>
              <a:t>In FY25, </a:t>
            </a:r>
            <a:r>
              <a:rPr lang="en-ZA" sz="1200" b="1" dirty="0">
                <a:latin typeface="Rubik"/>
              </a:rPr>
              <a:t>recycled waste increased by 298%</a:t>
            </a:r>
            <a:r>
              <a:rPr lang="en-ZA" sz="1200" dirty="0">
                <a:latin typeface="Rubik"/>
              </a:rPr>
              <a:t> from FY24, indicating significant progress in waste diversion. Recycled waste included cardboard, paper (white and common mix), glass, aluminium and food cans, plastics (LDPE, PET, HDPE, PP, PS), </a:t>
            </a:r>
            <a:r>
              <a:rPr lang="en-ZA" sz="1200" dirty="0" err="1">
                <a:latin typeface="Rubik"/>
              </a:rPr>
              <a:t>polyconfibre</a:t>
            </a:r>
            <a:r>
              <a:rPr lang="en-ZA" sz="1200" dirty="0">
                <a:latin typeface="Rubik"/>
              </a:rPr>
              <a:t> cups, Tetra Pak, food waste (composted), and aluminium foil.</a:t>
            </a:r>
            <a:endParaRPr lang="en-ZA" sz="1200" dirty="0">
              <a:latin typeface="Rubik"/>
              <a:cs typeface="Arial" panose="020B0604020202020204" pitchFamily="34" charset="0"/>
            </a:endParaRPr>
          </a:p>
          <a:p>
            <a:pPr algn="just"/>
            <a:endParaRPr lang="en-ZA" sz="1200" dirty="0">
              <a:latin typeface="Rubik"/>
              <a:cs typeface="Arial" panose="020B0604020202020204" pitchFamily="34" charset="0"/>
            </a:endParaRPr>
          </a:p>
          <a:p>
            <a:pPr algn="just"/>
            <a:r>
              <a:rPr lang="en-US" sz="1200" dirty="0">
                <a:latin typeface="Rubik"/>
                <a:cs typeface="Arial" panose="020B0604020202020204" pitchFamily="34" charset="0"/>
              </a:rPr>
              <a:t>Landfilled waste for </a:t>
            </a:r>
            <a:r>
              <a:rPr lang="en-US" sz="1200" dirty="0" err="1">
                <a:latin typeface="Rubik"/>
                <a:cs typeface="Arial" panose="020B0604020202020204" pitchFamily="34" charset="0"/>
              </a:rPr>
              <a:t>eMedia</a:t>
            </a:r>
            <a:r>
              <a:rPr lang="en-US" sz="1200" dirty="0">
                <a:latin typeface="Rubik"/>
                <a:cs typeface="Arial" panose="020B0604020202020204" pitchFamily="34" charset="0"/>
              </a:rPr>
              <a:t> </a:t>
            </a:r>
            <a:r>
              <a:rPr lang="en-US" sz="1200" b="1" u="sng" dirty="0">
                <a:latin typeface="Rubik"/>
                <a:cs typeface="Arial" panose="020B0604020202020204" pitchFamily="34" charset="0"/>
              </a:rPr>
              <a:t>increased by 12%</a:t>
            </a:r>
            <a:r>
              <a:rPr lang="en-US" sz="1200" dirty="0">
                <a:latin typeface="Rubik"/>
                <a:cs typeface="Arial" panose="020B0604020202020204" pitchFamily="34" charset="0"/>
              </a:rPr>
              <a:t> in FY25, including:</a:t>
            </a:r>
          </a:p>
          <a:p>
            <a:pPr algn="just"/>
            <a:endParaRPr lang="en-US" sz="1200" dirty="0">
              <a:latin typeface="Rubik"/>
              <a:cs typeface="Arial" panose="020B0604020202020204" pitchFamily="34" charset="0"/>
            </a:endParaRPr>
          </a:p>
          <a:p>
            <a:pPr marL="171450" indent="-171450" algn="just">
              <a:buFont typeface="Arial" panose="020B0604020202020204" pitchFamily="34" charset="0"/>
              <a:buChar char="•"/>
            </a:pPr>
            <a:r>
              <a:rPr lang="en-US" sz="1200" dirty="0">
                <a:latin typeface="Rubik"/>
                <a:cs typeface="Arial" panose="020B0604020202020204" pitchFamily="34" charset="0"/>
              </a:rPr>
              <a:t>JHB Office: General hazardous waste, recyclables not diverted, and compostables.</a:t>
            </a:r>
          </a:p>
          <a:p>
            <a:pPr marL="171450" indent="-171450" algn="just">
              <a:buFont typeface="Arial" panose="020B0604020202020204" pitchFamily="34" charset="0"/>
              <a:buChar char="•"/>
            </a:pPr>
            <a:r>
              <a:rPr lang="en-US" sz="1200" dirty="0">
                <a:latin typeface="Rubik"/>
                <a:cs typeface="Arial" panose="020B0604020202020204" pitchFamily="34" charset="0"/>
              </a:rPr>
              <a:t>CPT Office: Fluorescent tubes and other non-diverted recyclables.</a:t>
            </a:r>
          </a:p>
          <a:p>
            <a:pPr marL="171450" indent="-171450" algn="just">
              <a:buFont typeface="Arial" panose="020B0604020202020204" pitchFamily="34" charset="0"/>
              <a:buChar char="•"/>
            </a:pPr>
            <a:r>
              <a:rPr lang="en-US" sz="1200" dirty="0" err="1">
                <a:latin typeface="Rubik"/>
                <a:cs typeface="Arial" panose="020B0604020202020204" pitchFamily="34" charset="0"/>
              </a:rPr>
              <a:t>eMedia</a:t>
            </a:r>
            <a:r>
              <a:rPr lang="en-US" sz="1200" dirty="0">
                <a:latin typeface="Rubik"/>
                <a:cs typeface="Arial" panose="020B0604020202020204" pitchFamily="34" charset="0"/>
              </a:rPr>
              <a:t> Films: Mixed general waste via skips and bins.</a:t>
            </a:r>
            <a:endParaRPr lang="en-GB" sz="1200" dirty="0">
              <a:latin typeface="Rubik"/>
              <a:cs typeface="Arial" panose="020B0604020202020204" pitchFamily="34" charset="0"/>
            </a:endParaRPr>
          </a:p>
        </p:txBody>
      </p:sp>
      <p:sp>
        <p:nvSpPr>
          <p:cNvPr id="10" name="TextBox 9">
            <a:extLst>
              <a:ext uri="{FF2B5EF4-FFF2-40B4-BE49-F238E27FC236}">
                <a16:creationId xmlns:a16="http://schemas.microsoft.com/office/drawing/2014/main" id="{2F1AD1F0-C5D7-E0AC-C544-4955A8311D9C}"/>
              </a:ext>
            </a:extLst>
          </p:cNvPr>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RECYCLED VS LANDFILLED</a:t>
            </a:r>
          </a:p>
        </p:txBody>
      </p:sp>
      <p:graphicFrame>
        <p:nvGraphicFramePr>
          <p:cNvPr id="2" name="Chart 1">
            <a:extLst>
              <a:ext uri="{FF2B5EF4-FFF2-40B4-BE49-F238E27FC236}">
                <a16:creationId xmlns:a16="http://schemas.microsoft.com/office/drawing/2014/main" id="{2CA1C7DC-8D10-4BDA-956D-DB9099681AF0}"/>
              </a:ext>
            </a:extLst>
          </p:cNvPr>
          <p:cNvGraphicFramePr>
            <a:graphicFrameLocks/>
          </p:cNvGraphicFramePr>
          <p:nvPr>
            <p:extLst>
              <p:ext uri="{D42A27DB-BD31-4B8C-83A1-F6EECF244321}">
                <p14:modId xmlns:p14="http://schemas.microsoft.com/office/powerpoint/2010/main" val="2524837317"/>
              </p:ext>
            </p:extLst>
          </p:nvPr>
        </p:nvGraphicFramePr>
        <p:xfrm>
          <a:off x="3369244" y="977206"/>
          <a:ext cx="8640000" cy="54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075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6489"/>
            <a:ext cx="6053593" cy="1999525"/>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138407" y="6490607"/>
            <a:ext cx="6053593"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6138407"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995048" y="975418"/>
            <a:ext cx="1865704" cy="461665"/>
          </a:xfrm>
          <a:prstGeom prst="rect">
            <a:avLst/>
          </a:prstGeom>
          <a:noFill/>
        </p:spPr>
        <p:txBody>
          <a:bodyPr wrap="none" rtlCol="0">
            <a:spAutoFit/>
          </a:bodyPr>
          <a:lstStyle/>
          <a:p>
            <a:r>
              <a:rPr lang="en-US" sz="2400" b="1" spc="300" dirty="0">
                <a:solidFill>
                  <a:schemeClr val="bg1"/>
                </a:solidFill>
                <a:latin typeface="Rubik" charset="0"/>
                <a:ea typeface="Rubik" charset="0"/>
                <a:cs typeface="Rubik" charset="0"/>
              </a:rPr>
              <a:t>CONTENTS</a:t>
            </a:r>
          </a:p>
        </p:txBody>
      </p:sp>
      <p:sp>
        <p:nvSpPr>
          <p:cNvPr id="11" name="TextBox 10"/>
          <p:cNvSpPr txBox="1"/>
          <p:nvPr/>
        </p:nvSpPr>
        <p:spPr>
          <a:xfrm>
            <a:off x="11799892" y="6532289"/>
            <a:ext cx="380232"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02</a:t>
            </a:r>
          </a:p>
        </p:txBody>
      </p:sp>
      <p:sp>
        <p:nvSpPr>
          <p:cNvPr id="12" name="TextBox 11"/>
          <p:cNvSpPr txBox="1"/>
          <p:nvPr/>
        </p:nvSpPr>
        <p:spPr>
          <a:xfrm>
            <a:off x="52332" y="6555439"/>
            <a:ext cx="6074199" cy="276999"/>
          </a:xfrm>
          <a:prstGeom prst="rect">
            <a:avLst/>
          </a:prstGeom>
          <a:noFill/>
        </p:spPr>
        <p:txBody>
          <a:bodyPr wrap="squar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graphicFrame>
        <p:nvGraphicFramePr>
          <p:cNvPr id="2" name="Table 2">
            <a:extLst>
              <a:ext uri="{FF2B5EF4-FFF2-40B4-BE49-F238E27FC236}">
                <a16:creationId xmlns:a16="http://schemas.microsoft.com/office/drawing/2014/main" id="{DA5478E2-ECB1-4D7A-9817-66DD2C05D880}"/>
              </a:ext>
            </a:extLst>
          </p:cNvPr>
          <p:cNvGraphicFramePr>
            <a:graphicFrameLocks noGrp="1"/>
          </p:cNvGraphicFramePr>
          <p:nvPr>
            <p:extLst>
              <p:ext uri="{D42A27DB-BD31-4B8C-83A1-F6EECF244321}">
                <p14:modId xmlns:p14="http://schemas.microsoft.com/office/powerpoint/2010/main" val="1210378709"/>
              </p:ext>
            </p:extLst>
          </p:nvPr>
        </p:nvGraphicFramePr>
        <p:xfrm>
          <a:off x="6470087" y="584441"/>
          <a:ext cx="5134645" cy="5005275"/>
        </p:xfrm>
        <a:graphic>
          <a:graphicData uri="http://schemas.openxmlformats.org/drawingml/2006/table">
            <a:tbl>
              <a:tblPr firstRow="1" bandRow="1">
                <a:tableStyleId>{073A0DAA-6AF3-43AB-8588-CEC1D06C72B9}</a:tableStyleId>
              </a:tblPr>
              <a:tblGrid>
                <a:gridCol w="3447454">
                  <a:extLst>
                    <a:ext uri="{9D8B030D-6E8A-4147-A177-3AD203B41FA5}">
                      <a16:colId xmlns:a16="http://schemas.microsoft.com/office/drawing/2014/main" val="540185822"/>
                    </a:ext>
                  </a:extLst>
                </a:gridCol>
                <a:gridCol w="1687191">
                  <a:extLst>
                    <a:ext uri="{9D8B030D-6E8A-4147-A177-3AD203B41FA5}">
                      <a16:colId xmlns:a16="http://schemas.microsoft.com/office/drawing/2014/main" val="2295786589"/>
                    </a:ext>
                  </a:extLst>
                </a:gridCol>
              </a:tblGrid>
              <a:tr h="333685">
                <a:tc>
                  <a:txBody>
                    <a:bodyPr/>
                    <a:lstStyle/>
                    <a:p>
                      <a:pPr marL="0" algn="l" defTabSz="914400" rtl="0" eaLnBrk="1" latinLnBrk="0" hangingPunct="1"/>
                      <a:r>
                        <a:rPr lang="en-US" sz="1200" b="1" kern="1200" dirty="0">
                          <a:solidFill>
                            <a:schemeClr val="lt1"/>
                          </a:solidFill>
                          <a:latin typeface="Rubik"/>
                          <a:ea typeface="+mn-ea"/>
                          <a:cs typeface="+mn-cs"/>
                        </a:rPr>
                        <a:t>Contents</a:t>
                      </a:r>
                      <a:endParaRPr lang="en-ZA" sz="1200" b="1" kern="1200" dirty="0">
                        <a:solidFill>
                          <a:schemeClr val="lt1"/>
                        </a:solidFill>
                        <a:latin typeface="Rubik"/>
                        <a:ea typeface="+mn-ea"/>
                        <a:cs typeface="+mn-cs"/>
                      </a:endParaRPr>
                    </a:p>
                  </a:txBody>
                  <a:tcPr anchor="ctr"/>
                </a:tc>
                <a:tc>
                  <a:txBody>
                    <a:bodyPr/>
                    <a:lstStyle/>
                    <a:p>
                      <a:pPr algn="l"/>
                      <a:r>
                        <a:rPr lang="en-ZA" sz="1200" dirty="0">
                          <a:latin typeface="Rubik"/>
                        </a:rPr>
                        <a:t>Page No.</a:t>
                      </a:r>
                    </a:p>
                  </a:txBody>
                  <a:tcPr anchor="ctr"/>
                </a:tc>
                <a:extLst>
                  <a:ext uri="{0D108BD9-81ED-4DB2-BD59-A6C34878D82A}">
                    <a16:rowId xmlns:a16="http://schemas.microsoft.com/office/drawing/2014/main" val="838758403"/>
                  </a:ext>
                </a:extLst>
              </a:tr>
              <a:tr h="333685">
                <a:tc>
                  <a:txBody>
                    <a:bodyPr/>
                    <a:lstStyle/>
                    <a:p>
                      <a:r>
                        <a:rPr lang="en-ZA" sz="1200" b="0" dirty="0">
                          <a:latin typeface="Rubik"/>
                        </a:rPr>
                        <a:t>Introduction and Scope</a:t>
                      </a:r>
                    </a:p>
                  </a:txBody>
                  <a:tcPr anchor="ctr"/>
                </a:tc>
                <a:tc>
                  <a:txBody>
                    <a:bodyPr/>
                    <a:lstStyle/>
                    <a:p>
                      <a:pPr algn="r"/>
                      <a:r>
                        <a:rPr lang="en-ZA" sz="1200" b="0" dirty="0">
                          <a:latin typeface="Rubik"/>
                        </a:rPr>
                        <a:t>3</a:t>
                      </a:r>
                    </a:p>
                  </a:txBody>
                  <a:tcPr anchor="ctr"/>
                </a:tc>
                <a:extLst>
                  <a:ext uri="{0D108BD9-81ED-4DB2-BD59-A6C34878D82A}">
                    <a16:rowId xmlns:a16="http://schemas.microsoft.com/office/drawing/2014/main" val="1269300031"/>
                  </a:ext>
                </a:extLst>
              </a:tr>
              <a:tr h="333685">
                <a:tc>
                  <a:txBody>
                    <a:bodyPr/>
                    <a:lstStyle/>
                    <a:p>
                      <a:r>
                        <a:rPr lang="en-US" sz="1200" dirty="0">
                          <a:latin typeface="Rubik"/>
                        </a:rPr>
                        <a:t>Methodology</a:t>
                      </a:r>
                      <a:endParaRPr lang="en-ZA" sz="1200" b="1" dirty="0">
                        <a:latin typeface="Rubik"/>
                      </a:endParaRPr>
                    </a:p>
                  </a:txBody>
                  <a:tcPr anchor="ctr"/>
                </a:tc>
                <a:tc>
                  <a:txBody>
                    <a:bodyPr/>
                    <a:lstStyle/>
                    <a:p>
                      <a:pPr algn="r"/>
                      <a:r>
                        <a:rPr lang="en-ZA" sz="1200" dirty="0">
                          <a:latin typeface="Rubik"/>
                        </a:rPr>
                        <a:t>4</a:t>
                      </a:r>
                    </a:p>
                  </a:txBody>
                  <a:tcPr anchor="ctr"/>
                </a:tc>
                <a:extLst>
                  <a:ext uri="{0D108BD9-81ED-4DB2-BD59-A6C34878D82A}">
                    <a16:rowId xmlns:a16="http://schemas.microsoft.com/office/drawing/2014/main" val="3580909237"/>
                  </a:ext>
                </a:extLst>
              </a:tr>
              <a:tr h="333685">
                <a:tc>
                  <a:txBody>
                    <a:bodyPr/>
                    <a:lstStyle/>
                    <a:p>
                      <a:r>
                        <a:rPr lang="en-US" sz="1200" dirty="0">
                          <a:latin typeface="Rubik"/>
                        </a:rPr>
                        <a:t>Carbon Footprint</a:t>
                      </a:r>
                      <a:endParaRPr lang="en-ZA" sz="1200" b="1" dirty="0">
                        <a:latin typeface="Rubik"/>
                      </a:endParaRPr>
                    </a:p>
                  </a:txBody>
                  <a:tcPr anchor="ctr"/>
                </a:tc>
                <a:tc>
                  <a:txBody>
                    <a:bodyPr/>
                    <a:lstStyle/>
                    <a:p>
                      <a:pPr algn="r"/>
                      <a:r>
                        <a:rPr lang="en-ZA" sz="1200" dirty="0">
                          <a:latin typeface="Rubik"/>
                        </a:rPr>
                        <a:t>5</a:t>
                      </a:r>
                    </a:p>
                  </a:txBody>
                  <a:tcPr anchor="ctr"/>
                </a:tc>
                <a:extLst>
                  <a:ext uri="{0D108BD9-81ED-4DB2-BD59-A6C34878D82A}">
                    <a16:rowId xmlns:a16="http://schemas.microsoft.com/office/drawing/2014/main" val="147279805"/>
                  </a:ext>
                </a:extLst>
              </a:tr>
              <a:tr h="3336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latin typeface="Rubik"/>
                        </a:rPr>
                        <a:t>Restatements</a:t>
                      </a:r>
                      <a:endParaRPr lang="en-ZA" sz="1200" kern="1200" dirty="0">
                        <a:solidFill>
                          <a:schemeClr val="tx1"/>
                        </a:solidFill>
                        <a:latin typeface="Rubik"/>
                        <a:ea typeface="+mn-ea"/>
                        <a:cs typeface="+mn-cs"/>
                      </a:endParaRPr>
                    </a:p>
                  </a:txBody>
                  <a:tcPr anchor="ctr"/>
                </a:tc>
                <a:tc>
                  <a:txBody>
                    <a:bodyPr/>
                    <a:lstStyle/>
                    <a:p>
                      <a:pPr algn="r"/>
                      <a:r>
                        <a:rPr lang="en-ZA" sz="1200" dirty="0">
                          <a:latin typeface="Rubik"/>
                        </a:rPr>
                        <a:t>6</a:t>
                      </a:r>
                    </a:p>
                  </a:txBody>
                  <a:tcPr anchor="ctr"/>
                </a:tc>
                <a:extLst>
                  <a:ext uri="{0D108BD9-81ED-4DB2-BD59-A6C34878D82A}">
                    <a16:rowId xmlns:a16="http://schemas.microsoft.com/office/drawing/2014/main" val="3368920132"/>
                  </a:ext>
                </a:extLst>
              </a:tr>
              <a:tr h="3336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latin typeface="Rubik"/>
                        </a:rPr>
                        <a:t>Emissions Summary</a:t>
                      </a:r>
                      <a:endParaRPr lang="en-ZA" sz="1200" kern="1200" dirty="0">
                        <a:solidFill>
                          <a:schemeClr val="tx1"/>
                        </a:solidFill>
                        <a:latin typeface="Rubik"/>
                        <a:ea typeface="+mn-ea"/>
                        <a:cs typeface="+mn-cs"/>
                      </a:endParaRPr>
                    </a:p>
                  </a:txBody>
                  <a:tcPr anchor="ctr"/>
                </a:tc>
                <a:tc>
                  <a:txBody>
                    <a:bodyPr/>
                    <a:lstStyle/>
                    <a:p>
                      <a:pPr algn="r"/>
                      <a:r>
                        <a:rPr lang="en-ZA" sz="1200" dirty="0">
                          <a:latin typeface="Rubik"/>
                        </a:rPr>
                        <a:t>7</a:t>
                      </a:r>
                    </a:p>
                  </a:txBody>
                  <a:tcPr anchor="ctr"/>
                </a:tc>
                <a:extLst>
                  <a:ext uri="{0D108BD9-81ED-4DB2-BD59-A6C34878D82A}">
                    <a16:rowId xmlns:a16="http://schemas.microsoft.com/office/drawing/2014/main" val="1179044701"/>
                  </a:ext>
                </a:extLst>
              </a:tr>
              <a:tr h="333685">
                <a:tc>
                  <a:txBody>
                    <a:bodyPr/>
                    <a:lstStyle/>
                    <a:p>
                      <a:pPr algn="just"/>
                      <a:r>
                        <a:rPr lang="en-ZA" sz="1200" kern="1200" dirty="0">
                          <a:latin typeface="Rubik"/>
                        </a:rPr>
                        <a:t>Scope 1 and 2 Emissions </a:t>
                      </a:r>
                      <a:endParaRPr lang="en-ZA" sz="1200" kern="1200" dirty="0">
                        <a:solidFill>
                          <a:schemeClr val="tx1"/>
                        </a:solidFill>
                        <a:latin typeface="Rubik"/>
                        <a:ea typeface="+mn-ea"/>
                        <a:cs typeface="+mn-cs"/>
                      </a:endParaRPr>
                    </a:p>
                  </a:txBody>
                  <a:tcPr anchor="ctr"/>
                </a:tc>
                <a:tc>
                  <a:txBody>
                    <a:bodyPr/>
                    <a:lstStyle/>
                    <a:p>
                      <a:pPr algn="r"/>
                      <a:r>
                        <a:rPr lang="en-ZA" sz="1200" dirty="0">
                          <a:latin typeface="Rubik"/>
                        </a:rPr>
                        <a:t>8</a:t>
                      </a:r>
                    </a:p>
                  </a:txBody>
                  <a:tcPr anchor="ctr"/>
                </a:tc>
                <a:extLst>
                  <a:ext uri="{0D108BD9-81ED-4DB2-BD59-A6C34878D82A}">
                    <a16:rowId xmlns:a16="http://schemas.microsoft.com/office/drawing/2014/main" val="205169928"/>
                  </a:ext>
                </a:extLst>
              </a:tr>
              <a:tr h="333685">
                <a:tc>
                  <a:txBody>
                    <a:bodyPr/>
                    <a:lstStyle/>
                    <a:p>
                      <a:pPr algn="just"/>
                      <a:r>
                        <a:rPr lang="en-US" sz="1200" kern="1200" noProof="0" dirty="0">
                          <a:latin typeface="Rubik"/>
                        </a:rPr>
                        <a:t>Scope 1 Emissions</a:t>
                      </a:r>
                      <a:endParaRPr lang="en-ZA" sz="1200" kern="1200" dirty="0">
                        <a:solidFill>
                          <a:schemeClr val="tx1"/>
                        </a:solidFill>
                        <a:latin typeface="Rubik"/>
                        <a:ea typeface="+mn-ea"/>
                        <a:cs typeface="+mn-cs"/>
                      </a:endParaRPr>
                    </a:p>
                  </a:txBody>
                  <a:tcPr anchor="ctr"/>
                </a:tc>
                <a:tc>
                  <a:txBody>
                    <a:bodyPr/>
                    <a:lstStyle/>
                    <a:p>
                      <a:pPr algn="r"/>
                      <a:r>
                        <a:rPr lang="en-ZA" sz="1200" dirty="0">
                          <a:latin typeface="Rubik"/>
                        </a:rPr>
                        <a:t>11</a:t>
                      </a:r>
                    </a:p>
                  </a:txBody>
                  <a:tcPr anchor="ctr"/>
                </a:tc>
                <a:extLst>
                  <a:ext uri="{0D108BD9-81ED-4DB2-BD59-A6C34878D82A}">
                    <a16:rowId xmlns:a16="http://schemas.microsoft.com/office/drawing/2014/main" val="71202161"/>
                  </a:ext>
                </a:extLst>
              </a:tr>
              <a:tr h="333685">
                <a:tc>
                  <a:txBody>
                    <a:bodyPr/>
                    <a:lstStyle/>
                    <a:p>
                      <a:pPr algn="just"/>
                      <a:r>
                        <a:rPr lang="en-US" sz="1200" kern="1200" noProof="0" dirty="0">
                          <a:latin typeface="Rubik"/>
                        </a:rPr>
                        <a:t>Scope 2 Emissions</a:t>
                      </a:r>
                      <a:endParaRPr lang="en-ZA" sz="1200" kern="1200" dirty="0">
                        <a:solidFill>
                          <a:schemeClr val="tx1"/>
                        </a:solidFill>
                        <a:latin typeface="Rubik"/>
                        <a:ea typeface="+mn-ea"/>
                        <a:cs typeface="+mn-cs"/>
                      </a:endParaRPr>
                    </a:p>
                  </a:txBody>
                  <a:tcPr anchor="ctr"/>
                </a:tc>
                <a:tc>
                  <a:txBody>
                    <a:bodyPr/>
                    <a:lstStyle/>
                    <a:p>
                      <a:pPr algn="r"/>
                      <a:r>
                        <a:rPr lang="en-ZA" sz="1200" dirty="0">
                          <a:latin typeface="Rubik"/>
                        </a:rPr>
                        <a:t>13</a:t>
                      </a:r>
                    </a:p>
                  </a:txBody>
                  <a:tcPr anchor="ctr"/>
                </a:tc>
                <a:extLst>
                  <a:ext uri="{0D108BD9-81ED-4DB2-BD59-A6C34878D82A}">
                    <a16:rowId xmlns:a16="http://schemas.microsoft.com/office/drawing/2014/main" val="4082010232"/>
                  </a:ext>
                </a:extLst>
              </a:tr>
              <a:tr h="333685">
                <a:tc>
                  <a:txBody>
                    <a:bodyPr/>
                    <a:lstStyle/>
                    <a:p>
                      <a:pPr algn="just"/>
                      <a:r>
                        <a:rPr lang="en-US" sz="1200" kern="1200" noProof="0" dirty="0">
                          <a:latin typeface="Rubik"/>
                        </a:rPr>
                        <a:t>Scope 3 Emissions</a:t>
                      </a:r>
                      <a:endParaRPr lang="en-ZA" sz="1200" kern="1200" dirty="0">
                        <a:solidFill>
                          <a:schemeClr val="tx1"/>
                        </a:solidFill>
                        <a:latin typeface="Rubik"/>
                        <a:ea typeface="+mn-ea"/>
                        <a:cs typeface="+mn-cs"/>
                      </a:endParaRPr>
                    </a:p>
                  </a:txBody>
                  <a:tcPr anchor="ctr"/>
                </a:tc>
                <a:tc>
                  <a:txBody>
                    <a:bodyPr/>
                    <a:lstStyle/>
                    <a:p>
                      <a:pPr algn="r"/>
                      <a:r>
                        <a:rPr lang="en-ZA" sz="1200" dirty="0">
                          <a:latin typeface="Rubik"/>
                        </a:rPr>
                        <a:t>15</a:t>
                      </a:r>
                    </a:p>
                  </a:txBody>
                  <a:tcPr anchor="ctr"/>
                </a:tc>
                <a:extLst>
                  <a:ext uri="{0D108BD9-81ED-4DB2-BD59-A6C34878D82A}">
                    <a16:rowId xmlns:a16="http://schemas.microsoft.com/office/drawing/2014/main" val="2445125839"/>
                  </a:ext>
                </a:extLst>
              </a:tr>
              <a:tr h="333685">
                <a:tc>
                  <a:txBody>
                    <a:bodyPr/>
                    <a:lstStyle/>
                    <a:p>
                      <a:pPr algn="just"/>
                      <a:r>
                        <a:rPr lang="en-US" sz="1200" kern="1200" dirty="0">
                          <a:latin typeface="Rubik"/>
                        </a:rPr>
                        <a:t>Recommendations</a:t>
                      </a:r>
                      <a:endParaRPr lang="en-ZA" sz="1200" kern="1200" dirty="0">
                        <a:solidFill>
                          <a:schemeClr val="tx1"/>
                        </a:solidFill>
                        <a:latin typeface="Rubik"/>
                        <a:ea typeface="+mn-ea"/>
                        <a:cs typeface="+mn-cs"/>
                      </a:endParaRPr>
                    </a:p>
                  </a:txBody>
                  <a:tcPr anchor="ctr"/>
                </a:tc>
                <a:tc>
                  <a:txBody>
                    <a:bodyPr/>
                    <a:lstStyle/>
                    <a:p>
                      <a:pPr algn="r"/>
                      <a:r>
                        <a:rPr lang="en-ZA" sz="1200" dirty="0">
                          <a:latin typeface="Rubik"/>
                        </a:rPr>
                        <a:t>16</a:t>
                      </a:r>
                    </a:p>
                  </a:txBody>
                  <a:tcPr anchor="ctr"/>
                </a:tc>
                <a:extLst>
                  <a:ext uri="{0D108BD9-81ED-4DB2-BD59-A6C34878D82A}">
                    <a16:rowId xmlns:a16="http://schemas.microsoft.com/office/drawing/2014/main" val="957508752"/>
                  </a:ext>
                </a:extLst>
              </a:tr>
              <a:tr h="333685">
                <a:tc>
                  <a:txBody>
                    <a:bodyPr/>
                    <a:lstStyle/>
                    <a:p>
                      <a:pPr algn="just"/>
                      <a:r>
                        <a:rPr lang="en-ZA" sz="1200" kern="1200" dirty="0">
                          <a:solidFill>
                            <a:schemeClr val="tx1"/>
                          </a:solidFill>
                          <a:latin typeface="Rubik"/>
                          <a:ea typeface="+mn-ea"/>
                          <a:cs typeface="+mn-cs"/>
                        </a:rPr>
                        <a:t>Waste Footprint</a:t>
                      </a:r>
                    </a:p>
                  </a:txBody>
                  <a:tcPr anchor="ctr"/>
                </a:tc>
                <a:tc>
                  <a:txBody>
                    <a:bodyPr/>
                    <a:lstStyle/>
                    <a:p>
                      <a:pPr algn="r"/>
                      <a:r>
                        <a:rPr lang="en-ZA" sz="1200" dirty="0">
                          <a:latin typeface="Rubik"/>
                        </a:rPr>
                        <a:t>17</a:t>
                      </a:r>
                    </a:p>
                  </a:txBody>
                  <a:tcPr anchor="ctr"/>
                </a:tc>
                <a:extLst>
                  <a:ext uri="{0D108BD9-81ED-4DB2-BD59-A6C34878D82A}">
                    <a16:rowId xmlns:a16="http://schemas.microsoft.com/office/drawing/2014/main" val="2140251288"/>
                  </a:ext>
                </a:extLst>
              </a:tr>
              <a:tr h="3336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latin typeface="Rubik"/>
                          <a:ea typeface="+mn-ea"/>
                          <a:cs typeface="+mn-cs"/>
                        </a:rPr>
                        <a:t>Hazardous vs Non-hazardous</a:t>
                      </a:r>
                    </a:p>
                  </a:txBody>
                  <a:tcPr anchor="ctr"/>
                </a:tc>
                <a:tc>
                  <a:txBody>
                    <a:bodyPr/>
                    <a:lstStyle/>
                    <a:p>
                      <a:pPr algn="r"/>
                      <a:r>
                        <a:rPr lang="en-ZA" sz="1200" dirty="0">
                          <a:latin typeface="Rubik"/>
                        </a:rPr>
                        <a:t>18</a:t>
                      </a:r>
                    </a:p>
                  </a:txBody>
                  <a:tcPr anchor="ctr"/>
                </a:tc>
                <a:extLst>
                  <a:ext uri="{0D108BD9-81ED-4DB2-BD59-A6C34878D82A}">
                    <a16:rowId xmlns:a16="http://schemas.microsoft.com/office/drawing/2014/main" val="1333765536"/>
                  </a:ext>
                </a:extLst>
              </a:tr>
              <a:tr h="333685">
                <a:tc>
                  <a:txBody>
                    <a:bodyPr/>
                    <a:lstStyle/>
                    <a:p>
                      <a:pPr algn="just"/>
                      <a:r>
                        <a:rPr lang="en-ZA" sz="1200" kern="1200" dirty="0">
                          <a:solidFill>
                            <a:schemeClr val="tx1"/>
                          </a:solidFill>
                          <a:latin typeface="Rubik"/>
                          <a:ea typeface="+mn-ea"/>
                          <a:cs typeface="+mn-cs"/>
                        </a:rPr>
                        <a:t>Recycled vs Landfilled</a:t>
                      </a:r>
                    </a:p>
                  </a:txBody>
                  <a:tcPr anchor="ctr"/>
                </a:tc>
                <a:tc>
                  <a:txBody>
                    <a:bodyPr/>
                    <a:lstStyle/>
                    <a:p>
                      <a:pPr algn="r"/>
                      <a:r>
                        <a:rPr lang="en-ZA" sz="1200" dirty="0">
                          <a:latin typeface="Rubik"/>
                        </a:rPr>
                        <a:t>19</a:t>
                      </a:r>
                    </a:p>
                  </a:txBody>
                  <a:tcPr anchor="ctr"/>
                </a:tc>
                <a:extLst>
                  <a:ext uri="{0D108BD9-81ED-4DB2-BD59-A6C34878D82A}">
                    <a16:rowId xmlns:a16="http://schemas.microsoft.com/office/drawing/2014/main" val="3399038299"/>
                  </a:ext>
                </a:extLst>
              </a:tr>
              <a:tr h="33368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latin typeface="Rubik"/>
                        </a:rPr>
                        <a:t>Recommendations</a:t>
                      </a:r>
                      <a:endParaRPr lang="en-ZA" sz="1200" kern="1200" dirty="0">
                        <a:solidFill>
                          <a:schemeClr val="tx1"/>
                        </a:solidFill>
                        <a:latin typeface="Rubik"/>
                        <a:ea typeface="+mn-ea"/>
                        <a:cs typeface="+mn-cs"/>
                      </a:endParaRPr>
                    </a:p>
                  </a:txBody>
                  <a:tcPr anchor="ctr"/>
                </a:tc>
                <a:tc>
                  <a:txBody>
                    <a:bodyPr/>
                    <a:lstStyle/>
                    <a:p>
                      <a:pPr algn="r"/>
                      <a:r>
                        <a:rPr lang="en-ZA" sz="1200" dirty="0">
                          <a:latin typeface="Rubik"/>
                        </a:rPr>
                        <a:t>20</a:t>
                      </a:r>
                    </a:p>
                  </a:txBody>
                  <a:tcPr anchor="ctr"/>
                </a:tc>
                <a:extLst>
                  <a:ext uri="{0D108BD9-81ED-4DB2-BD59-A6C34878D82A}">
                    <a16:rowId xmlns:a16="http://schemas.microsoft.com/office/drawing/2014/main" val="243115255"/>
                  </a:ext>
                </a:extLst>
              </a:tr>
            </a:tbl>
          </a:graphicData>
        </a:graphic>
      </p:graphicFrame>
      <p:pic>
        <p:nvPicPr>
          <p:cNvPr id="5" name="Picture 4">
            <a:extLst>
              <a:ext uri="{FF2B5EF4-FFF2-40B4-BE49-F238E27FC236}">
                <a16:creationId xmlns:a16="http://schemas.microsoft.com/office/drawing/2014/main" id="{92AC2B66-261B-4D60-AF9B-A5400B97127F}"/>
              </a:ext>
            </a:extLst>
          </p:cNvPr>
          <p:cNvPicPr>
            <a:picLocks noChangeAspect="1"/>
          </p:cNvPicPr>
          <p:nvPr/>
        </p:nvPicPr>
        <p:blipFill>
          <a:blip r:embed="rId2"/>
          <a:stretch>
            <a:fillRect/>
          </a:stretch>
        </p:blipFill>
        <p:spPr>
          <a:xfrm>
            <a:off x="416490" y="2481410"/>
            <a:ext cx="5305425" cy="3733800"/>
          </a:xfrm>
          <a:prstGeom prst="rect">
            <a:avLst/>
          </a:prstGeom>
        </p:spPr>
      </p:pic>
    </p:spTree>
    <p:extLst>
      <p:ext uri="{BB962C8B-B14F-4D97-AF65-F5344CB8AC3E}">
        <p14:creationId xmlns:p14="http://schemas.microsoft.com/office/powerpoint/2010/main" val="161640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F3706-7657-5534-8B43-EF7C3A060F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50C48F8-8405-1B0B-06E3-DD7DCB1F2217}"/>
              </a:ext>
            </a:extLst>
          </p:cNvPr>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a:extLst>
              <a:ext uri="{FF2B5EF4-FFF2-40B4-BE49-F238E27FC236}">
                <a16:creationId xmlns:a16="http://schemas.microsoft.com/office/drawing/2014/main" id="{78598DD7-EA0F-135E-C038-AAB402C8DBFB}"/>
              </a:ext>
            </a:extLst>
          </p:cNvPr>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8FAB168-B1A9-18A7-CD88-5153BF543DB2}"/>
              </a:ext>
            </a:extLst>
          </p:cNvPr>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D2971A4-CC89-9C50-EFA3-7A99E0BF8297}"/>
              </a:ext>
            </a:extLst>
          </p:cNvPr>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RECOMMENDATIONS</a:t>
            </a:r>
          </a:p>
        </p:txBody>
      </p:sp>
      <p:sp>
        <p:nvSpPr>
          <p:cNvPr id="11" name="TextBox 10">
            <a:extLst>
              <a:ext uri="{FF2B5EF4-FFF2-40B4-BE49-F238E27FC236}">
                <a16:creationId xmlns:a16="http://schemas.microsoft.com/office/drawing/2014/main" id="{4927B643-88C3-2B83-AA41-DC8BCA87EF2B}"/>
              </a:ext>
            </a:extLst>
          </p:cNvPr>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20</a:t>
            </a:r>
          </a:p>
        </p:txBody>
      </p:sp>
      <p:sp>
        <p:nvSpPr>
          <p:cNvPr id="12" name="TextBox 11">
            <a:extLst>
              <a:ext uri="{FF2B5EF4-FFF2-40B4-BE49-F238E27FC236}">
                <a16:creationId xmlns:a16="http://schemas.microsoft.com/office/drawing/2014/main" id="{F6B5D3D8-8EA5-9CB6-EFD7-085224E4E8A3}"/>
              </a:ext>
            </a:extLst>
          </p:cNvPr>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a:extLst>
              <a:ext uri="{FF2B5EF4-FFF2-40B4-BE49-F238E27FC236}">
                <a16:creationId xmlns:a16="http://schemas.microsoft.com/office/drawing/2014/main" id="{54718E24-F50D-2035-5E75-A6572361DAD2}"/>
              </a:ext>
            </a:extLst>
          </p:cNvPr>
          <p:cNvSpPr txBox="1"/>
          <p:nvPr/>
        </p:nvSpPr>
        <p:spPr>
          <a:xfrm>
            <a:off x="150471" y="1047896"/>
            <a:ext cx="11864052" cy="2677656"/>
          </a:xfrm>
          <a:prstGeom prst="rect">
            <a:avLst/>
          </a:prstGeom>
          <a:noFill/>
        </p:spPr>
        <p:txBody>
          <a:bodyPr wrap="square" rtlCol="0">
            <a:spAutoFit/>
          </a:bodyPr>
          <a:lstStyle/>
          <a:p>
            <a:pPr>
              <a:buNone/>
            </a:pPr>
            <a:r>
              <a:rPr lang="en-US" sz="1200" dirty="0">
                <a:latin typeface="Rubik"/>
              </a:rPr>
              <a:t>Catalyst extends its appreciation to the individuals responsible for compiling and submitting the required data in a timely and efficient manner.</a:t>
            </a:r>
          </a:p>
          <a:p>
            <a:pPr>
              <a:buNone/>
            </a:pPr>
            <a:endParaRPr lang="en-US" sz="1200" dirty="0">
              <a:latin typeface="Rubik"/>
            </a:endParaRPr>
          </a:p>
          <a:p>
            <a:pPr>
              <a:buNone/>
            </a:pPr>
            <a:r>
              <a:rPr lang="en-US" sz="1200" dirty="0">
                <a:latin typeface="Rubik"/>
              </a:rPr>
              <a:t>In FY25, </a:t>
            </a:r>
            <a:r>
              <a:rPr lang="en-US" sz="1200" dirty="0" err="1">
                <a:latin typeface="Rubik"/>
              </a:rPr>
              <a:t>eMedia</a:t>
            </a:r>
            <a:r>
              <a:rPr lang="en-US" sz="1200" dirty="0">
                <a:latin typeface="Rubik"/>
              </a:rPr>
              <a:t> reported increases across all waste categories. Hazardous waste rose by 62%, with fluorescent tubes comprising 99% of this stream. Non-hazardous waste increased by 51% (equivalent to an additional 53 </a:t>
            </a:r>
            <a:r>
              <a:rPr lang="en-US" sz="1200" dirty="0" err="1">
                <a:latin typeface="Rubik"/>
              </a:rPr>
              <a:t>tonnes</a:t>
            </a:r>
            <a:r>
              <a:rPr lang="en-US" sz="1200" dirty="0">
                <a:latin typeface="Rubik"/>
              </a:rPr>
              <a:t>), primarily due to expanded reporting from additional business units and a rise in materials such as </a:t>
            </a:r>
            <a:r>
              <a:rPr lang="en-US" sz="1200" dirty="0" err="1">
                <a:latin typeface="Rubik"/>
              </a:rPr>
              <a:t>polyconfibre</a:t>
            </a:r>
            <a:r>
              <a:rPr lang="en-US" sz="1200" dirty="0">
                <a:latin typeface="Rubik"/>
              </a:rPr>
              <a:t> cups, PET plastics, and polystyrene. On a positive note, recycled waste saw a significant increase of 298%, reflecting progress in waste diversion initiatives. However, landfilled waste also rose by 12%, highlighting the need for continued focus on waste reduction and diversion.</a:t>
            </a:r>
          </a:p>
          <a:p>
            <a:pPr>
              <a:buNone/>
            </a:pPr>
            <a:endParaRPr lang="en-US" sz="1200" dirty="0">
              <a:latin typeface="Rubik"/>
            </a:endParaRPr>
          </a:p>
          <a:p>
            <a:pPr>
              <a:buNone/>
            </a:pPr>
            <a:r>
              <a:rPr lang="en-US" sz="1200" dirty="0">
                <a:latin typeface="Rubik"/>
              </a:rPr>
              <a:t>No issues were encountered with the data submission for FY25, and the overall quality of reporting has improved.</a:t>
            </a:r>
          </a:p>
          <a:p>
            <a:pPr>
              <a:buNone/>
            </a:pPr>
            <a:endParaRPr lang="en-US" sz="1200" dirty="0">
              <a:latin typeface="Rubik"/>
            </a:endParaRPr>
          </a:p>
          <a:p>
            <a:r>
              <a:rPr lang="en-US" sz="1200" b="1" dirty="0">
                <a:latin typeface="Rubik"/>
              </a:rPr>
              <a:t>Recommendations for FY26:</a:t>
            </a:r>
            <a:br>
              <a:rPr lang="en-US" sz="1200" dirty="0">
                <a:latin typeface="Rubik"/>
              </a:rPr>
            </a:br>
            <a:r>
              <a:rPr lang="en-US" sz="1200" dirty="0">
                <a:latin typeface="Rubik"/>
              </a:rPr>
              <a:t>With the implementation of the new customized data collection questionnaire template, we recommend that </a:t>
            </a:r>
            <a:r>
              <a:rPr lang="en-US" sz="1200" dirty="0" err="1">
                <a:latin typeface="Rubik"/>
              </a:rPr>
              <a:t>eMedia</a:t>
            </a:r>
            <a:r>
              <a:rPr lang="en-US" sz="1200" dirty="0">
                <a:latin typeface="Rubik"/>
              </a:rPr>
              <a:t> provide brief explanations for all notable year-on-year changes. This will enhance the clarity and completeness of reporting and support more effective analysis and decision-making.</a:t>
            </a:r>
          </a:p>
          <a:p>
            <a:pPr algn="just"/>
            <a:endParaRPr lang="en-GB" sz="1200" dirty="0">
              <a:latin typeface="Rubik"/>
              <a:ea typeface="Rubik Light" charset="0"/>
              <a:cs typeface="Rubik Light" charset="0"/>
            </a:endParaRPr>
          </a:p>
          <a:p>
            <a:pPr marL="171450" indent="-171450" algn="just">
              <a:buFont typeface="Arial" panose="020B0604020202020204" pitchFamily="34" charset="0"/>
              <a:buChar char="•"/>
            </a:pPr>
            <a:endParaRPr lang="en-GB" sz="1200" dirty="0">
              <a:latin typeface="Rubik"/>
              <a:ea typeface="Rubik Light" charset="0"/>
              <a:cs typeface="Rubik Light" charset="0"/>
            </a:endParaRPr>
          </a:p>
        </p:txBody>
      </p:sp>
    </p:spTree>
    <p:extLst>
      <p:ext uri="{BB962C8B-B14F-4D97-AF65-F5344CB8AC3E}">
        <p14:creationId xmlns:p14="http://schemas.microsoft.com/office/powerpoint/2010/main" val="2442753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6673932"/>
            <a:ext cx="7340006" cy="184068"/>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006" y="0"/>
            <a:ext cx="4851994" cy="6858000"/>
          </a:xfrm>
          <a:prstGeom prst="rect">
            <a:avLst/>
          </a:prstGeom>
        </p:spPr>
      </p:pic>
      <p:pic>
        <p:nvPicPr>
          <p:cNvPr id="3" name="Picture 2">
            <a:extLst>
              <a:ext uri="{FF2B5EF4-FFF2-40B4-BE49-F238E27FC236}">
                <a16:creationId xmlns:a16="http://schemas.microsoft.com/office/drawing/2014/main" id="{A4AE5486-A0BD-430A-8056-512C912DFE27}"/>
              </a:ext>
            </a:extLst>
          </p:cNvPr>
          <p:cNvPicPr>
            <a:picLocks noChangeAspect="1"/>
          </p:cNvPicPr>
          <p:nvPr/>
        </p:nvPicPr>
        <p:blipFill>
          <a:blip r:embed="rId3"/>
          <a:stretch>
            <a:fillRect/>
          </a:stretch>
        </p:blipFill>
        <p:spPr>
          <a:xfrm>
            <a:off x="998488" y="495570"/>
            <a:ext cx="5162406" cy="5082199"/>
          </a:xfrm>
          <a:prstGeom prst="rect">
            <a:avLst/>
          </a:prstGeom>
        </p:spPr>
      </p:pic>
    </p:spTree>
    <p:extLst>
      <p:ext uri="{BB962C8B-B14F-4D97-AF65-F5344CB8AC3E}">
        <p14:creationId xmlns:p14="http://schemas.microsoft.com/office/powerpoint/2010/main" val="189990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INTRODUCTION &amp; SCOPE </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03</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50471" y="1169439"/>
            <a:ext cx="11864052" cy="1569660"/>
          </a:xfrm>
          <a:prstGeom prst="rect">
            <a:avLst/>
          </a:prstGeom>
          <a:noFill/>
        </p:spPr>
        <p:txBody>
          <a:bodyPr wrap="square" rtlCol="0">
            <a:spAutoFit/>
          </a:bodyPr>
          <a:lstStyle/>
          <a:p>
            <a:pPr algn="just"/>
            <a:r>
              <a:rPr lang="en-ZA" sz="1200" dirty="0">
                <a:latin typeface="Rubik Light" charset="0"/>
                <a:ea typeface="Rubik Light" charset="0"/>
                <a:cs typeface="Rubik Light" charset="0"/>
              </a:rPr>
              <a:t>Catalyst Incentive Solutions (Pty) Ltd (Catalyst) was appointed by Hosken Consolidated Investments Limited (HCI) to calculate its carbon and waste footprint for the 2025 financial year (01 April 2024 to 31 March 2025). The scope of work </a:t>
            </a:r>
            <a:r>
              <a:rPr lang="en-ZA" sz="1200" dirty="0">
                <a:latin typeface="Rubik Light" charset="0"/>
              </a:rPr>
              <a:t>included calculating the carbon and waste footprint for eMedia Investments (Pty) Ltd (</a:t>
            </a:r>
            <a:r>
              <a:rPr lang="en-ZA" sz="1200" dirty="0" err="1">
                <a:latin typeface="Rubik Light" charset="0"/>
              </a:rPr>
              <a:t>eMedia</a:t>
            </a:r>
            <a:r>
              <a:rPr lang="en-ZA" sz="1200" dirty="0">
                <a:latin typeface="Rubik Light" charset="0"/>
              </a:rPr>
              <a:t>) from the Johannesburg office site, Cape Town office site, </a:t>
            </a:r>
            <a:r>
              <a:rPr lang="en-ZA" sz="1200" dirty="0" err="1">
                <a:latin typeface="Rubik Light" charset="0"/>
              </a:rPr>
              <a:t>Sasani</a:t>
            </a:r>
            <a:r>
              <a:rPr lang="en-ZA" sz="1200" dirty="0">
                <a:latin typeface="Rubik Light" charset="0"/>
              </a:rPr>
              <a:t> Studios and Media Films Services. </a:t>
            </a:r>
          </a:p>
          <a:p>
            <a:pPr algn="just"/>
            <a:endParaRPr lang="en-ZA" sz="1200" dirty="0">
              <a:latin typeface="Rubik Light" charset="0"/>
            </a:endParaRPr>
          </a:p>
          <a:p>
            <a:pPr algn="just"/>
            <a:r>
              <a:rPr lang="en-ZA" sz="1200" dirty="0">
                <a:latin typeface="Rubik Light" charset="0"/>
              </a:rPr>
              <a:t>This report summarises eMedia’s carbon and waste footprint for the 2025 financial year (FY25). It also provides a comparison with 2024 financial year (FY24) results. An analysis of the key changes and recommendations for how to improve data management going forward are also included.</a:t>
            </a:r>
          </a:p>
          <a:p>
            <a:pPr algn="just"/>
            <a:endParaRPr lang="en-ZA" sz="1200" dirty="0">
              <a:latin typeface="Rubik Light" charset="0"/>
            </a:endParaRPr>
          </a:p>
          <a:p>
            <a:pPr algn="just"/>
            <a:r>
              <a:rPr lang="en-ZA" sz="1200" dirty="0">
                <a:latin typeface="Rubik Light" charset="0"/>
              </a:rPr>
              <a:t>Catalyst would like to thank the eMedia’s staff for taking the time to provide data, answer our questions and discuss their operations with us. </a:t>
            </a:r>
            <a:endParaRPr lang="en-ZA" sz="1400" dirty="0">
              <a:solidFill>
                <a:srgbClr val="FF0000"/>
              </a:solidFill>
              <a:latin typeface="Rubik Light" charset="0"/>
              <a:ea typeface="Rubik Light" charset="0"/>
              <a:cs typeface="Rubik Light" charset="0"/>
            </a:endParaRPr>
          </a:p>
        </p:txBody>
      </p:sp>
    </p:spTree>
    <p:extLst>
      <p:ext uri="{BB962C8B-B14F-4D97-AF65-F5344CB8AC3E}">
        <p14:creationId xmlns:p14="http://schemas.microsoft.com/office/powerpoint/2010/main" val="117649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METHODOLOGY</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04</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50471" y="1169439"/>
            <a:ext cx="11864052" cy="4555093"/>
          </a:xfrm>
          <a:prstGeom prst="rect">
            <a:avLst/>
          </a:prstGeom>
          <a:noFill/>
        </p:spPr>
        <p:txBody>
          <a:bodyPr wrap="square" rtlCol="0">
            <a:spAutoFit/>
          </a:bodyPr>
          <a:lstStyle/>
          <a:p>
            <a:pPr algn="just"/>
            <a:r>
              <a:rPr lang="en-ZA" sz="1200" dirty="0">
                <a:latin typeface="Rubik Light" charset="0"/>
                <a:ea typeface="Rubik Light" charset="0"/>
                <a:cs typeface="Rubik Light" charset="0"/>
              </a:rPr>
              <a:t>Catalyst calculated the carbon and waste footprint for eMedia for the 2025 financial year.</a:t>
            </a:r>
          </a:p>
          <a:p>
            <a:pPr algn="just"/>
            <a:endParaRPr lang="en-ZA" sz="1200" dirty="0">
              <a:latin typeface="Rubik Light" charset="0"/>
              <a:ea typeface="Rubik Light" charset="0"/>
              <a:cs typeface="Rubik Light" charset="0"/>
            </a:endParaRPr>
          </a:p>
          <a:p>
            <a:pPr algn="just"/>
            <a:r>
              <a:rPr lang="en-ZA" sz="1200" dirty="0">
                <a:latin typeface="Rubik Light" charset="0"/>
                <a:ea typeface="Rubik Light" charset="0"/>
                <a:cs typeface="Rubik Light" charset="0"/>
              </a:rPr>
              <a:t>The carbon and waste footprint was calculated according to the Greenhouse Gas (GHG) Protocol GHG Protocol Corporate Accounting and Reporting Standard. As was done last year, this year’s conversion factors were sourced from the Intergovernmental Panel on Climate Change (IPCC) 2006 Guidelines and the South African Department of Environmental Affairs’ </a:t>
            </a:r>
            <a:r>
              <a:rPr lang="en-GB" sz="1200" dirty="0">
                <a:latin typeface="Rubik Light" charset="0"/>
                <a:ea typeface="Rubik Light" charset="0"/>
                <a:cs typeface="Rubik Light" charset="0"/>
              </a:rPr>
              <a:t>Methodological guidelines for quantification of greenhouse gas emissions</a:t>
            </a:r>
            <a:r>
              <a:rPr lang="en-ZA" sz="1200" dirty="0">
                <a:latin typeface="Rubik Light" charset="0"/>
                <a:ea typeface="Rubik Light" charset="0"/>
                <a:cs typeface="Rubik Light" charset="0"/>
              </a:rPr>
              <a:t>. These conversion factors do not change on an annual basis, making the carbon footprinting process easier. Some emission factors, such as those for business travel captured under Scope 3 emissions, were still sourced from the United Kingdom’s Department for Environment, Food and Rural Affairs (DEFRA). </a:t>
            </a:r>
          </a:p>
          <a:p>
            <a:pPr algn="just"/>
            <a:endParaRPr lang="en-ZA" sz="1200" dirty="0">
              <a:latin typeface="Rubik Light" charset="0"/>
              <a:ea typeface="Rubik Light" charset="0"/>
              <a:cs typeface="Rubik Light" charset="0"/>
            </a:endParaRPr>
          </a:p>
          <a:p>
            <a:pPr algn="just"/>
            <a:r>
              <a:rPr lang="en-ZA" sz="1200" dirty="0">
                <a:latin typeface="Rubik Light" charset="0"/>
                <a:ea typeface="Rubik Light" charset="0"/>
                <a:cs typeface="Rubik Light" charset="0"/>
              </a:rPr>
              <a:t>The organisational boundary was set according to the operational control approach, whereby eMedia reports on all GHG emissions from facilities and activities over which it has operational control. </a:t>
            </a:r>
          </a:p>
          <a:p>
            <a:pPr algn="just"/>
            <a:endParaRPr lang="en-ZA" sz="1200" dirty="0">
              <a:latin typeface="Rubik Light" charset="0"/>
              <a:ea typeface="Rubik Light" charset="0"/>
              <a:cs typeface="Rubik Light" charset="0"/>
            </a:endParaRPr>
          </a:p>
          <a:p>
            <a:pPr algn="just"/>
            <a:r>
              <a:rPr lang="en-ZA" sz="1200" dirty="0">
                <a:latin typeface="Rubik Light" charset="0"/>
                <a:ea typeface="Rubik Light" charset="0"/>
                <a:cs typeface="Rubik Light" charset="0"/>
              </a:rPr>
              <a:t>The following steps were taken in order to calculate the carbon and waste footprints –</a:t>
            </a:r>
          </a:p>
          <a:p>
            <a:pPr algn="just"/>
            <a:endParaRPr lang="en-ZA" sz="1200" dirty="0">
              <a:latin typeface="Rubik Light" charset="0"/>
              <a:ea typeface="Rubik Light" charset="0"/>
              <a:cs typeface="Rubik Light" charset="0"/>
            </a:endParaRPr>
          </a:p>
          <a:p>
            <a:pPr marL="742950" lvl="1" indent="-285750" algn="just">
              <a:buFont typeface="Arial" panose="020B0604020202020204" pitchFamily="34" charset="0"/>
              <a:buChar char="•"/>
            </a:pPr>
            <a:r>
              <a:rPr lang="en-ZA" sz="1200" dirty="0">
                <a:latin typeface="Rubik Light" charset="0"/>
                <a:ea typeface="Rubik Light" charset="0"/>
                <a:cs typeface="Rubik Light" charset="0"/>
              </a:rPr>
              <a:t>A carbon and waste questionnaire was prepared and issued to eMedia for the collection of data. </a:t>
            </a:r>
          </a:p>
          <a:p>
            <a:pPr marL="742950" lvl="1" indent="-285750" algn="just">
              <a:buFont typeface="Arial" panose="020B0604020202020204" pitchFamily="34" charset="0"/>
              <a:buChar char="•"/>
            </a:pPr>
            <a:endParaRPr lang="en-ZA" sz="1200" dirty="0">
              <a:latin typeface="Rubik Light" charset="0"/>
              <a:ea typeface="Rubik Light" charset="0"/>
              <a:cs typeface="Rubik Light" charset="0"/>
            </a:endParaRPr>
          </a:p>
          <a:p>
            <a:pPr marL="742950" lvl="1" indent="-285750" algn="just">
              <a:buFont typeface="Arial" panose="020B0604020202020204" pitchFamily="34" charset="0"/>
              <a:buChar char="•"/>
            </a:pPr>
            <a:r>
              <a:rPr lang="en-ZA" sz="1200" dirty="0">
                <a:latin typeface="Rubik Light" charset="0"/>
                <a:ea typeface="Rubik Light" charset="0"/>
                <a:cs typeface="Rubik Light" charset="0"/>
              </a:rPr>
              <a:t>Catalyst used the completed data questionnaire to calculate the carbon and waste footprint for eMedia.</a:t>
            </a:r>
          </a:p>
          <a:p>
            <a:pPr marL="742950" lvl="1" indent="-285750" algn="just">
              <a:buFont typeface="Arial" panose="020B0604020202020204" pitchFamily="34" charset="0"/>
              <a:buChar char="•"/>
            </a:pPr>
            <a:endParaRPr lang="en-ZA" sz="1200" dirty="0">
              <a:latin typeface="Rubik Light" charset="0"/>
              <a:ea typeface="Rubik Light" charset="0"/>
              <a:cs typeface="Rubik Light" charset="0"/>
            </a:endParaRPr>
          </a:p>
          <a:p>
            <a:pPr marL="742950" lvl="1" indent="-285750" algn="just">
              <a:buFont typeface="Arial" panose="020B0604020202020204" pitchFamily="34" charset="0"/>
              <a:buChar char="•"/>
            </a:pPr>
            <a:r>
              <a:rPr lang="en-ZA" sz="1200" dirty="0">
                <a:latin typeface="Rubik Light" charset="0"/>
                <a:ea typeface="Rubik Light" charset="0"/>
                <a:cs typeface="Rubik Light" charset="0"/>
              </a:rPr>
              <a:t>Values that seemed irregular were queried in email and telephone discussions with the entity representatives. </a:t>
            </a:r>
          </a:p>
          <a:p>
            <a:pPr marL="742950" lvl="1" indent="-285750" algn="just">
              <a:buFont typeface="Arial" panose="020B0604020202020204" pitchFamily="34" charset="0"/>
              <a:buChar char="•"/>
            </a:pPr>
            <a:endParaRPr lang="en-ZA" sz="1200" dirty="0">
              <a:latin typeface="Rubik Light" charset="0"/>
              <a:ea typeface="Rubik Light" charset="0"/>
              <a:cs typeface="Rubik Light" charset="0"/>
            </a:endParaRPr>
          </a:p>
          <a:p>
            <a:pPr marL="742950" lvl="1" indent="-285750" algn="just">
              <a:buFont typeface="Arial" panose="020B0604020202020204" pitchFamily="34" charset="0"/>
              <a:buChar char="•"/>
            </a:pPr>
            <a:r>
              <a:rPr lang="en-ZA" sz="1200" dirty="0">
                <a:latin typeface="Rubik Light" charset="0"/>
                <a:ea typeface="Rubik Light" charset="0"/>
                <a:cs typeface="Rubik Light" charset="0"/>
              </a:rPr>
              <a:t>The final carbon and waste footprint was sent to entity representatives for approval.</a:t>
            </a:r>
          </a:p>
          <a:p>
            <a:pPr algn="just"/>
            <a:endParaRPr lang="en-ZA" sz="1200" dirty="0">
              <a:latin typeface="Rubik Light" charset="0"/>
              <a:ea typeface="Rubik Light" charset="0"/>
              <a:cs typeface="Rubik Light" charset="0"/>
            </a:endParaRPr>
          </a:p>
          <a:p>
            <a:pPr algn="just"/>
            <a:r>
              <a:rPr lang="en-ZA" sz="1200" dirty="0">
                <a:latin typeface="Rubik Light" charset="0"/>
                <a:ea typeface="Rubik Light" charset="0"/>
                <a:cs typeface="Rubik Light" charset="0"/>
              </a:rPr>
              <a:t>Energy reduction initiatives and information on climate change risks and opportunities were also requested from eMedia. These sections are not covered in this report, but will be included in HCI’s Carbon Disclosure Project (CDP) submission or in HCI’s Waste Disclosure Project.</a:t>
            </a:r>
          </a:p>
          <a:p>
            <a:pPr algn="just"/>
            <a:endParaRPr lang="en-ZA" sz="1400" dirty="0">
              <a:latin typeface="Rubik Light" charset="0"/>
              <a:ea typeface="Rubik Light" charset="0"/>
              <a:cs typeface="Rubik Light" charset="0"/>
            </a:endParaRPr>
          </a:p>
        </p:txBody>
      </p:sp>
    </p:spTree>
    <p:extLst>
      <p:ext uri="{BB962C8B-B14F-4D97-AF65-F5344CB8AC3E}">
        <p14:creationId xmlns:p14="http://schemas.microsoft.com/office/powerpoint/2010/main" val="89457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053593" cy="6490607"/>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302287" y="912524"/>
            <a:ext cx="3449021" cy="461665"/>
          </a:xfrm>
          <a:prstGeom prst="rect">
            <a:avLst/>
          </a:prstGeom>
          <a:noFill/>
        </p:spPr>
        <p:txBody>
          <a:bodyPr wrap="none" rtlCol="0">
            <a:spAutoFit/>
          </a:bodyPr>
          <a:lstStyle/>
          <a:p>
            <a:pPr algn="ctr"/>
            <a:r>
              <a:rPr lang="en-US" sz="2400" b="1" spc="300" dirty="0">
                <a:solidFill>
                  <a:srgbClr val="364759"/>
                </a:solidFill>
                <a:latin typeface="Rubik" charset="0"/>
                <a:ea typeface="Rubik" charset="0"/>
                <a:cs typeface="Rubik" charset="0"/>
              </a:rPr>
              <a:t>CARBON </a:t>
            </a:r>
            <a:r>
              <a:rPr lang="en-US" sz="2400" b="1" spc="300" dirty="0">
                <a:solidFill>
                  <a:schemeClr val="bg1"/>
                </a:solidFill>
                <a:latin typeface="Rubik" charset="0"/>
                <a:ea typeface="Rubik" charset="0"/>
                <a:cs typeface="Rubik" charset="0"/>
              </a:rPr>
              <a:t>FOOTPRINT</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05</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4" name="Rectangle 13"/>
          <p:cNvSpPr/>
          <p:nvPr/>
        </p:nvSpPr>
        <p:spPr>
          <a:xfrm>
            <a:off x="960697" y="1984985"/>
            <a:ext cx="4062715"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00968" y="2031285"/>
            <a:ext cx="3929847" cy="307777"/>
          </a:xfrm>
          <a:prstGeom prst="rect">
            <a:avLst/>
          </a:prstGeom>
          <a:noFill/>
        </p:spPr>
        <p:txBody>
          <a:bodyPr wrap="square" rtlCol="0">
            <a:spAutoFit/>
          </a:bodyPr>
          <a:lstStyle/>
          <a:p>
            <a:pPr algn="ctr"/>
            <a:r>
              <a:rPr lang="en-US" sz="1400" b="1" dirty="0">
                <a:solidFill>
                  <a:schemeClr val="bg1"/>
                </a:solidFill>
                <a:latin typeface="Rubik Light" charset="0"/>
                <a:ea typeface="Rubik Light" charset="0"/>
                <a:cs typeface="Rubik Light" charset="0"/>
              </a:rPr>
              <a:t>RESULTS AND ANALYSIS</a:t>
            </a:r>
          </a:p>
        </p:txBody>
      </p:sp>
      <p:sp>
        <p:nvSpPr>
          <p:cNvPr id="16" name="TextBox 15"/>
          <p:cNvSpPr txBox="1"/>
          <p:nvPr/>
        </p:nvSpPr>
        <p:spPr>
          <a:xfrm>
            <a:off x="989394" y="2806788"/>
            <a:ext cx="4034018" cy="1600438"/>
          </a:xfrm>
          <a:prstGeom prst="rect">
            <a:avLst/>
          </a:prstGeom>
          <a:noFill/>
        </p:spPr>
        <p:txBody>
          <a:bodyPr wrap="square" rtlCol="0">
            <a:spAutoFit/>
          </a:bodyPr>
          <a:lstStyle/>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RESTATEMENTS</a:t>
            </a:r>
          </a:p>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EMISSIONS SUMMARY</a:t>
            </a:r>
          </a:p>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SCOPE 1 AND 2 EMISSIONS</a:t>
            </a:r>
          </a:p>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SCOPE 1 EMISSIONS</a:t>
            </a:r>
          </a:p>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SCOPE 2 EMISSIONS</a:t>
            </a:r>
          </a:p>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SCOPE 3 EMISSIONS</a:t>
            </a:r>
          </a:p>
          <a:p>
            <a:pPr marL="285750" indent="-285750">
              <a:buFont typeface="Arial" panose="020B0604020202020204" pitchFamily="34" charset="0"/>
              <a:buChar char="•"/>
            </a:pPr>
            <a:r>
              <a:rPr lang="en-US" sz="1400" b="1" dirty="0">
                <a:solidFill>
                  <a:schemeClr val="bg1"/>
                </a:solidFill>
                <a:latin typeface="Rubik Light" charset="0"/>
                <a:ea typeface="Rubik Light" charset="0"/>
                <a:cs typeface="Rubik Light" charset="0"/>
              </a:rPr>
              <a:t>RECOMMENDATIONS</a:t>
            </a:r>
          </a:p>
        </p:txBody>
      </p:sp>
      <p:pic>
        <p:nvPicPr>
          <p:cNvPr id="3" name="Picture 2">
            <a:extLst>
              <a:ext uri="{FF2B5EF4-FFF2-40B4-BE49-F238E27FC236}">
                <a16:creationId xmlns:a16="http://schemas.microsoft.com/office/drawing/2014/main" id="{789A720C-9E88-4E53-B235-DB7BF7094202}"/>
              </a:ext>
            </a:extLst>
          </p:cNvPr>
          <p:cNvPicPr>
            <a:picLocks noChangeAspect="1"/>
          </p:cNvPicPr>
          <p:nvPr/>
        </p:nvPicPr>
        <p:blipFill>
          <a:blip r:embed="rId2"/>
          <a:stretch>
            <a:fillRect/>
          </a:stretch>
        </p:blipFill>
        <p:spPr>
          <a:xfrm>
            <a:off x="6311913" y="1143356"/>
            <a:ext cx="5647282" cy="4572000"/>
          </a:xfrm>
          <a:prstGeom prst="rect">
            <a:avLst/>
          </a:prstGeom>
        </p:spPr>
      </p:pic>
    </p:spTree>
    <p:extLst>
      <p:ext uri="{BB962C8B-B14F-4D97-AF65-F5344CB8AC3E}">
        <p14:creationId xmlns:p14="http://schemas.microsoft.com/office/powerpoint/2010/main" val="194336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RESTATEMENTS</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06</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50471" y="1169439"/>
            <a:ext cx="11864052" cy="830997"/>
          </a:xfrm>
          <a:prstGeom prst="rect">
            <a:avLst/>
          </a:prstGeom>
          <a:noFill/>
        </p:spPr>
        <p:txBody>
          <a:bodyPr wrap="square" rtlCol="0">
            <a:spAutoFit/>
          </a:bodyPr>
          <a:lstStyle/>
          <a:p>
            <a:pPr algn="just"/>
            <a:r>
              <a:rPr lang="en-GB" sz="1200" dirty="0">
                <a:latin typeface="Rubik Light" charset="0"/>
                <a:ea typeface="Rubik Light" charset="0"/>
                <a:cs typeface="Rubik Light" charset="0"/>
              </a:rPr>
              <a:t>There following restatements were made to the carbon footprint for the 2024 financial year. The company reported no changes in the activity data for the 2024 financial year.</a:t>
            </a:r>
          </a:p>
          <a:p>
            <a:pPr algn="just"/>
            <a:endParaRPr lang="en-GB" sz="1200" dirty="0">
              <a:latin typeface="Rubik Light" charset="0"/>
              <a:ea typeface="Rubik Light" charset="0"/>
              <a:cs typeface="Rubik Light" charset="0"/>
            </a:endParaRPr>
          </a:p>
          <a:p>
            <a:pPr algn="just"/>
            <a:endParaRPr lang="en-GB" sz="1200" dirty="0">
              <a:latin typeface="Rubik Light" charset="0"/>
              <a:ea typeface="Rubik Light" charset="0"/>
              <a:cs typeface="Rubik Light" charset="0"/>
            </a:endParaRPr>
          </a:p>
          <a:p>
            <a:pPr algn="just"/>
            <a:endParaRPr lang="en-GB" sz="1200" dirty="0">
              <a:latin typeface="Rubik Light" charset="0"/>
              <a:ea typeface="Rubik Light" charset="0"/>
              <a:cs typeface="Rubik Light" charset="0"/>
            </a:endParaRPr>
          </a:p>
        </p:txBody>
      </p:sp>
      <p:graphicFrame>
        <p:nvGraphicFramePr>
          <p:cNvPr id="2" name="Table 1">
            <a:extLst>
              <a:ext uri="{FF2B5EF4-FFF2-40B4-BE49-F238E27FC236}">
                <a16:creationId xmlns:a16="http://schemas.microsoft.com/office/drawing/2014/main" id="{7ACB3E30-9753-4184-B5EE-EFFAAD7CF30B}"/>
              </a:ext>
            </a:extLst>
          </p:cNvPr>
          <p:cNvGraphicFramePr>
            <a:graphicFrameLocks noGrp="1"/>
          </p:cNvGraphicFramePr>
          <p:nvPr>
            <p:extLst>
              <p:ext uri="{D42A27DB-BD31-4B8C-83A1-F6EECF244321}">
                <p14:modId xmlns:p14="http://schemas.microsoft.com/office/powerpoint/2010/main" val="104903735"/>
              </p:ext>
            </p:extLst>
          </p:nvPr>
        </p:nvGraphicFramePr>
        <p:xfrm>
          <a:off x="244848" y="1584937"/>
          <a:ext cx="11537323" cy="2194560"/>
        </p:xfrm>
        <a:graphic>
          <a:graphicData uri="http://schemas.openxmlformats.org/drawingml/2006/table">
            <a:tbl>
              <a:tblPr firstRow="1" bandRow="1">
                <a:tableStyleId>{073A0DAA-6AF3-43AB-8588-CEC1D06C72B9}</a:tableStyleId>
              </a:tblPr>
              <a:tblGrid>
                <a:gridCol w="2064660">
                  <a:extLst>
                    <a:ext uri="{9D8B030D-6E8A-4147-A177-3AD203B41FA5}">
                      <a16:colId xmlns:a16="http://schemas.microsoft.com/office/drawing/2014/main" val="3052040579"/>
                    </a:ext>
                  </a:extLst>
                </a:gridCol>
                <a:gridCol w="2947463">
                  <a:extLst>
                    <a:ext uri="{9D8B030D-6E8A-4147-A177-3AD203B41FA5}">
                      <a16:colId xmlns:a16="http://schemas.microsoft.com/office/drawing/2014/main" val="2956849766"/>
                    </a:ext>
                  </a:extLst>
                </a:gridCol>
                <a:gridCol w="3262600">
                  <a:extLst>
                    <a:ext uri="{9D8B030D-6E8A-4147-A177-3AD203B41FA5}">
                      <a16:colId xmlns:a16="http://schemas.microsoft.com/office/drawing/2014/main" val="4248562791"/>
                    </a:ext>
                  </a:extLst>
                </a:gridCol>
                <a:gridCol w="3262600">
                  <a:extLst>
                    <a:ext uri="{9D8B030D-6E8A-4147-A177-3AD203B41FA5}">
                      <a16:colId xmlns:a16="http://schemas.microsoft.com/office/drawing/2014/main" val="3467852254"/>
                    </a:ext>
                  </a:extLst>
                </a:gridCol>
              </a:tblGrid>
              <a:tr h="548640">
                <a:tc>
                  <a:txBody>
                    <a:bodyPr/>
                    <a:lstStyle/>
                    <a:p>
                      <a:pPr algn="ctr" fontAlgn="ctr"/>
                      <a:r>
                        <a:rPr lang="en-ZA" sz="1200" u="none" strike="noStrike" dirty="0">
                          <a:effectLst/>
                          <a:latin typeface="Rubik"/>
                        </a:rPr>
                        <a:t>Scope</a:t>
                      </a:r>
                      <a:endParaRPr lang="en-ZA" sz="1200" b="1" i="0" u="none" strike="noStrike" dirty="0">
                        <a:solidFill>
                          <a:schemeClr val="tx1"/>
                        </a:solidFill>
                        <a:effectLst/>
                        <a:latin typeface="Rubik"/>
                      </a:endParaRPr>
                    </a:p>
                  </a:txBody>
                  <a:tcPr anchor="ctr"/>
                </a:tc>
                <a:tc>
                  <a:txBody>
                    <a:bodyPr/>
                    <a:lstStyle/>
                    <a:p>
                      <a:pPr algn="ctr" fontAlgn="ctr"/>
                      <a:r>
                        <a:rPr lang="en-ZA" sz="1200" u="none" strike="noStrike" dirty="0">
                          <a:effectLst/>
                          <a:latin typeface="Rubik"/>
                        </a:rPr>
                        <a:t>FY24 Emissions (As Reported) (tCO</a:t>
                      </a:r>
                      <a:r>
                        <a:rPr lang="en-ZA" sz="1200" u="none" strike="noStrike" baseline="-25000" dirty="0">
                          <a:effectLst/>
                          <a:latin typeface="Rubik"/>
                        </a:rPr>
                        <a:t>2</a:t>
                      </a:r>
                      <a:r>
                        <a:rPr lang="en-ZA" sz="1200" u="none" strike="noStrike" dirty="0">
                          <a:effectLst/>
                          <a:latin typeface="Rubik"/>
                        </a:rPr>
                        <a:t>e)</a:t>
                      </a:r>
                      <a:endParaRPr lang="en-ZA" sz="1200" b="1" i="0" u="none" strike="noStrike" dirty="0">
                        <a:solidFill>
                          <a:schemeClr val="tx1"/>
                        </a:solidFill>
                        <a:effectLst/>
                        <a:latin typeface="Rubik"/>
                      </a:endParaRPr>
                    </a:p>
                  </a:txBody>
                  <a:tcPr anchor="ctr"/>
                </a:tc>
                <a:tc>
                  <a:txBody>
                    <a:bodyPr/>
                    <a:lstStyle/>
                    <a:p>
                      <a:pPr algn="ctr" fontAlgn="ctr"/>
                      <a:r>
                        <a:rPr lang="en-ZA" sz="1200" u="none" strike="noStrike" dirty="0">
                          <a:effectLst/>
                          <a:latin typeface="Rubik"/>
                        </a:rPr>
                        <a:t>FY24 Emissions (Revised) (tCO</a:t>
                      </a:r>
                      <a:r>
                        <a:rPr lang="en-ZA" sz="1200" u="none" strike="noStrike" baseline="-25000" dirty="0">
                          <a:effectLst/>
                          <a:latin typeface="Rubik"/>
                        </a:rPr>
                        <a:t>2</a:t>
                      </a:r>
                      <a:r>
                        <a:rPr lang="en-ZA" sz="1200" u="none" strike="noStrike" dirty="0">
                          <a:effectLst/>
                          <a:latin typeface="Rubik"/>
                        </a:rPr>
                        <a:t>e)</a:t>
                      </a:r>
                      <a:endParaRPr lang="en-ZA" sz="1200" b="1" i="0" u="none" strike="noStrike" dirty="0">
                        <a:solidFill>
                          <a:schemeClr val="tx1"/>
                        </a:solidFill>
                        <a:effectLst/>
                        <a:latin typeface="Rubik"/>
                      </a:endParaRPr>
                    </a:p>
                  </a:txBody>
                  <a:tcPr anchor="ctr"/>
                </a:tc>
                <a:tc>
                  <a:txBody>
                    <a:bodyPr/>
                    <a:lstStyle/>
                    <a:p>
                      <a:pPr algn="ctr" fontAlgn="ctr"/>
                      <a:r>
                        <a:rPr lang="en-ZA" sz="1200" b="1" i="0" u="none" strike="noStrike" dirty="0">
                          <a:solidFill>
                            <a:schemeClr val="bg1"/>
                          </a:solidFill>
                          <a:effectLst/>
                          <a:latin typeface="Rubik"/>
                        </a:rPr>
                        <a:t>Explanation</a:t>
                      </a:r>
                    </a:p>
                  </a:txBody>
                  <a:tcPr anchor="ctr"/>
                </a:tc>
                <a:extLst>
                  <a:ext uri="{0D108BD9-81ED-4DB2-BD59-A6C34878D82A}">
                    <a16:rowId xmlns:a16="http://schemas.microsoft.com/office/drawing/2014/main" val="1866067228"/>
                  </a:ext>
                </a:extLst>
              </a:tr>
              <a:tr h="548640">
                <a:tc>
                  <a:txBody>
                    <a:bodyPr/>
                    <a:lstStyle/>
                    <a:p>
                      <a:pPr algn="l" fontAlgn="ctr"/>
                      <a:r>
                        <a:rPr lang="en-ZA" sz="1200" u="none" strike="noStrike" dirty="0">
                          <a:effectLst/>
                          <a:latin typeface="Rubik"/>
                        </a:rPr>
                        <a:t>Scope 1</a:t>
                      </a:r>
                      <a:endParaRPr lang="en-ZA" sz="1200" b="0" i="0" u="none" strike="noStrike" dirty="0">
                        <a:solidFill>
                          <a:schemeClr val="tx1"/>
                        </a:solidFill>
                        <a:effectLst/>
                        <a:latin typeface="Rubik"/>
                      </a:endParaRPr>
                    </a:p>
                  </a:txBody>
                  <a:tcPr anchor="ctr"/>
                </a:tc>
                <a:tc>
                  <a:txBody>
                    <a:bodyPr/>
                    <a:lstStyle/>
                    <a:p>
                      <a:pPr algn="ctr" fontAlgn="b"/>
                      <a:r>
                        <a:rPr lang="en-ZA" sz="1200" b="0" i="0" u="none" strike="noStrike" dirty="0">
                          <a:solidFill>
                            <a:srgbClr val="000000"/>
                          </a:solidFill>
                          <a:effectLst/>
                          <a:latin typeface="Rubik"/>
                        </a:rPr>
                        <a:t> 2 965 </a:t>
                      </a:r>
                    </a:p>
                  </a:txBody>
                  <a:tcPr marL="0" marR="0" marT="0" marB="0" anchor="ctr"/>
                </a:tc>
                <a:tc>
                  <a:txBody>
                    <a:bodyPr/>
                    <a:lstStyle/>
                    <a:p>
                      <a:pPr algn="ctr" fontAlgn="b"/>
                      <a:r>
                        <a:rPr lang="en-ZA" sz="1200" b="0" i="0" u="none" strike="noStrike" dirty="0">
                          <a:solidFill>
                            <a:srgbClr val="000000"/>
                          </a:solidFill>
                          <a:effectLst/>
                          <a:latin typeface="Rubik"/>
                        </a:rPr>
                        <a:t> 2 965 </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Rubik"/>
                          <a:ea typeface="+mn-ea"/>
                          <a:cs typeface="+mn-cs"/>
                        </a:rPr>
                        <a:t>No restatement</a:t>
                      </a:r>
                    </a:p>
                  </a:txBody>
                  <a:tcPr anchor="ctr"/>
                </a:tc>
                <a:extLst>
                  <a:ext uri="{0D108BD9-81ED-4DB2-BD59-A6C34878D82A}">
                    <a16:rowId xmlns:a16="http://schemas.microsoft.com/office/drawing/2014/main" val="3887963758"/>
                  </a:ext>
                </a:extLst>
              </a:tr>
              <a:tr h="548640">
                <a:tc>
                  <a:txBody>
                    <a:bodyPr/>
                    <a:lstStyle/>
                    <a:p>
                      <a:pPr algn="l" fontAlgn="ctr"/>
                      <a:r>
                        <a:rPr lang="en-ZA" sz="1200" u="none" strike="noStrike" dirty="0">
                          <a:effectLst/>
                          <a:latin typeface="Rubik"/>
                        </a:rPr>
                        <a:t>Scope 2</a:t>
                      </a:r>
                      <a:endParaRPr lang="en-ZA" sz="1200" b="0" i="0" u="none" strike="noStrike" dirty="0">
                        <a:solidFill>
                          <a:schemeClr val="tx1"/>
                        </a:solidFill>
                        <a:effectLst/>
                        <a:latin typeface="Rubik"/>
                      </a:endParaRPr>
                    </a:p>
                  </a:txBody>
                  <a:tcPr anchor="ctr"/>
                </a:tc>
                <a:tc>
                  <a:txBody>
                    <a:bodyPr/>
                    <a:lstStyle/>
                    <a:p>
                      <a:pPr algn="ctr" fontAlgn="b"/>
                      <a:r>
                        <a:rPr lang="en-ZA" sz="1200" b="0" i="0" u="none" strike="noStrike" dirty="0">
                          <a:solidFill>
                            <a:srgbClr val="000000"/>
                          </a:solidFill>
                          <a:effectLst/>
                          <a:latin typeface="Rubik"/>
                        </a:rPr>
                        <a:t>6 673 </a:t>
                      </a:r>
                    </a:p>
                  </a:txBody>
                  <a:tcPr marL="0" marR="0" marT="0" marB="0" anchor="ctr"/>
                </a:tc>
                <a:tc>
                  <a:txBody>
                    <a:bodyPr/>
                    <a:lstStyle/>
                    <a:p>
                      <a:pPr algn="ctr" fontAlgn="b"/>
                      <a:r>
                        <a:rPr lang="en-ZA" sz="1200" b="0" i="0" u="none" strike="noStrike" dirty="0">
                          <a:solidFill>
                            <a:srgbClr val="000000"/>
                          </a:solidFill>
                          <a:effectLst/>
                          <a:latin typeface="Rubik"/>
                        </a:rPr>
                        <a:t>6 673 </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Rubik"/>
                          <a:ea typeface="+mn-ea"/>
                          <a:cs typeface="+mn-cs"/>
                        </a:rPr>
                        <a:t>No restatement</a:t>
                      </a:r>
                    </a:p>
                  </a:txBody>
                  <a:tcPr anchor="ctr"/>
                </a:tc>
                <a:extLst>
                  <a:ext uri="{0D108BD9-81ED-4DB2-BD59-A6C34878D82A}">
                    <a16:rowId xmlns:a16="http://schemas.microsoft.com/office/drawing/2014/main" val="352103333"/>
                  </a:ext>
                </a:extLst>
              </a:tr>
              <a:tr h="548640">
                <a:tc>
                  <a:txBody>
                    <a:bodyPr/>
                    <a:lstStyle/>
                    <a:p>
                      <a:pPr algn="l" fontAlgn="ctr"/>
                      <a:r>
                        <a:rPr lang="en-ZA" sz="1200" u="none" strike="noStrike" dirty="0">
                          <a:effectLst/>
                          <a:latin typeface="Rubik"/>
                        </a:rPr>
                        <a:t>Scope 3</a:t>
                      </a:r>
                      <a:endParaRPr lang="en-ZA" sz="1200" b="0" i="0" u="none" strike="noStrike" dirty="0">
                        <a:solidFill>
                          <a:schemeClr val="tx1"/>
                        </a:solidFill>
                        <a:effectLst/>
                        <a:latin typeface="Rubik"/>
                      </a:endParaRPr>
                    </a:p>
                  </a:txBody>
                  <a:tcPr anchor="ctr"/>
                </a:tc>
                <a:tc>
                  <a:txBody>
                    <a:bodyPr/>
                    <a:lstStyle/>
                    <a:p>
                      <a:pPr algn="ctr" fontAlgn="b"/>
                      <a:r>
                        <a:rPr lang="en-ZA" sz="1200" b="0" i="0" u="none" strike="noStrike" dirty="0">
                          <a:solidFill>
                            <a:srgbClr val="000000"/>
                          </a:solidFill>
                          <a:effectLst/>
                          <a:latin typeface="Rubik"/>
                        </a:rPr>
                        <a:t>1 285 </a:t>
                      </a:r>
                    </a:p>
                  </a:txBody>
                  <a:tcPr marL="0" marR="0" marT="0" marB="0" anchor="ctr"/>
                </a:tc>
                <a:tc>
                  <a:txBody>
                    <a:bodyPr/>
                    <a:lstStyle/>
                    <a:p>
                      <a:pPr algn="ctr" fontAlgn="b"/>
                      <a:r>
                        <a:rPr lang="en-ZA" sz="1200" b="0" i="0" u="none" strike="noStrike" dirty="0">
                          <a:solidFill>
                            <a:srgbClr val="000000"/>
                          </a:solidFill>
                          <a:effectLst/>
                          <a:latin typeface="Rubik"/>
                        </a:rPr>
                        <a:t>1 285 </a:t>
                      </a:r>
                    </a:p>
                  </a:txBody>
                  <a:tcPr marL="0" marR="0" marT="0" marB="0" anchor="ctr"/>
                </a:tc>
                <a:tc>
                  <a:txBody>
                    <a:bodyPr/>
                    <a:lstStyle/>
                    <a:p>
                      <a:pPr algn="ctr" fontAlgn="ctr"/>
                      <a:r>
                        <a:rPr lang="en-ZA" sz="1200" b="0" i="0" u="none" strike="noStrike" dirty="0">
                          <a:solidFill>
                            <a:schemeClr val="tx1"/>
                          </a:solidFill>
                          <a:effectLst/>
                          <a:latin typeface="Rubik"/>
                        </a:rPr>
                        <a:t>No restatement</a:t>
                      </a:r>
                    </a:p>
                  </a:txBody>
                  <a:tcPr anchor="ctr"/>
                </a:tc>
                <a:extLst>
                  <a:ext uri="{0D108BD9-81ED-4DB2-BD59-A6C34878D82A}">
                    <a16:rowId xmlns:a16="http://schemas.microsoft.com/office/drawing/2014/main" val="2206122036"/>
                  </a:ext>
                </a:extLst>
              </a:tr>
            </a:tbl>
          </a:graphicData>
        </a:graphic>
      </p:graphicFrame>
    </p:spTree>
    <p:extLst>
      <p:ext uri="{BB962C8B-B14F-4D97-AF65-F5344CB8AC3E}">
        <p14:creationId xmlns:p14="http://schemas.microsoft.com/office/powerpoint/2010/main" val="184509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EMISSIONS SUMMARY</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07</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91111" y="1118639"/>
            <a:ext cx="11864052" cy="677108"/>
          </a:xfrm>
          <a:prstGeom prst="rect">
            <a:avLst/>
          </a:prstGeom>
          <a:noFill/>
        </p:spPr>
        <p:txBody>
          <a:bodyPr wrap="square" lIns="91440" tIns="45720" rIns="91440" bIns="45720" rtlCol="0" anchor="t">
            <a:spAutoFit/>
          </a:bodyPr>
          <a:lstStyle/>
          <a:p>
            <a:pPr algn="just"/>
            <a:r>
              <a:rPr lang="en-ZA" sz="1200" dirty="0">
                <a:solidFill>
                  <a:prstClr val="black"/>
                </a:solidFill>
                <a:latin typeface="Rubik"/>
                <a:cs typeface="Arial"/>
              </a:rPr>
              <a:t>eMedia’s Scope 1, 2 and 3 emissions are shown in the graph below -</a:t>
            </a:r>
            <a:endParaRPr lang="en-ZA" sz="1200" dirty="0">
              <a:solidFill>
                <a:prstClr val="black"/>
              </a:solidFill>
              <a:latin typeface="Rubik"/>
              <a:ea typeface="Rubik Light" charset="0"/>
              <a:cs typeface="Arial"/>
            </a:endParaRPr>
          </a:p>
          <a:p>
            <a:pPr algn="just"/>
            <a:endParaRPr lang="en-ZA" sz="1200" dirty="0">
              <a:latin typeface="Rubik"/>
              <a:ea typeface="Rubik Light" charset="0"/>
              <a:cs typeface="Rubik Light" charset="0"/>
            </a:endParaRPr>
          </a:p>
          <a:p>
            <a:pPr algn="just"/>
            <a:endParaRPr lang="en-ZA" sz="1400" dirty="0">
              <a:latin typeface="Rubik"/>
              <a:ea typeface="Rubik Light" charset="0"/>
              <a:cs typeface="Rubik Light" charset="0"/>
            </a:endParaRPr>
          </a:p>
        </p:txBody>
      </p:sp>
      <p:graphicFrame>
        <p:nvGraphicFramePr>
          <p:cNvPr id="2" name="Chart 1">
            <a:extLst>
              <a:ext uri="{FF2B5EF4-FFF2-40B4-BE49-F238E27FC236}">
                <a16:creationId xmlns:a16="http://schemas.microsoft.com/office/drawing/2014/main" id="{A6FCDC07-F7AD-670B-2984-6239C1C59CF4}"/>
              </a:ext>
            </a:extLst>
          </p:cNvPr>
          <p:cNvGraphicFramePr>
            <a:graphicFrameLocks/>
          </p:cNvGraphicFramePr>
          <p:nvPr>
            <p:extLst>
              <p:ext uri="{D42A27DB-BD31-4B8C-83A1-F6EECF244321}">
                <p14:modId xmlns:p14="http://schemas.microsoft.com/office/powerpoint/2010/main" val="8533008"/>
              </p:ext>
            </p:extLst>
          </p:nvPr>
        </p:nvGraphicFramePr>
        <p:xfrm>
          <a:off x="183137" y="1457193"/>
          <a:ext cx="1188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249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SCOPE 1 &amp; 2 EMISSIONS</a:t>
            </a:r>
          </a:p>
        </p:txBody>
      </p:sp>
      <p:sp>
        <p:nvSpPr>
          <p:cNvPr id="11" name="TextBox 10"/>
          <p:cNvSpPr txBox="1"/>
          <p:nvPr/>
        </p:nvSpPr>
        <p:spPr>
          <a:xfrm>
            <a:off x="11838364" y="6532289"/>
            <a:ext cx="341760"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08</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46649" y="977207"/>
            <a:ext cx="3114135" cy="3046988"/>
          </a:xfrm>
          <a:prstGeom prst="rect">
            <a:avLst/>
          </a:prstGeom>
          <a:noFill/>
        </p:spPr>
        <p:txBody>
          <a:bodyPr wrap="square" rtlCol="0">
            <a:spAutoFit/>
          </a:bodyPr>
          <a:lstStyle/>
          <a:p>
            <a:pPr algn="just"/>
            <a:r>
              <a:rPr lang="en-GB" sz="1200" dirty="0">
                <a:latin typeface="Rubik"/>
                <a:cs typeface="Arial" panose="020B0604020202020204" pitchFamily="34" charset="0"/>
              </a:rPr>
              <a:t>eMedia’s scope 1 and 2 emissions in the 2025 financial year were  7 215 tCO</a:t>
            </a:r>
            <a:r>
              <a:rPr lang="en-GB" sz="1200" baseline="-25000" dirty="0">
                <a:latin typeface="Rubik"/>
                <a:cs typeface="Arial" panose="020B0604020202020204" pitchFamily="34" charset="0"/>
              </a:rPr>
              <a:t>2</a:t>
            </a:r>
            <a:r>
              <a:rPr lang="en-GB" sz="1200" dirty="0">
                <a:latin typeface="Rubik"/>
                <a:cs typeface="Arial" panose="020B0604020202020204" pitchFamily="34" charset="0"/>
              </a:rPr>
              <a:t>e. This represents a </a:t>
            </a:r>
            <a:r>
              <a:rPr lang="en-GB" sz="1200" b="1" u="sng" dirty="0">
                <a:latin typeface="Rubik"/>
                <a:cs typeface="Arial" panose="020B0604020202020204" pitchFamily="34" charset="0"/>
              </a:rPr>
              <a:t>decrease of 25% </a:t>
            </a:r>
            <a:r>
              <a:rPr lang="en-GB" sz="1200" dirty="0">
                <a:latin typeface="Rubik"/>
                <a:cs typeface="Arial" panose="020B0604020202020204" pitchFamily="34" charset="0"/>
              </a:rPr>
              <a:t>relative to the scope 1 and 2 emissions for the 2024 financial year which were 9 638 tCO</a:t>
            </a:r>
            <a:r>
              <a:rPr lang="en-GB" sz="1200" baseline="-25000" dirty="0">
                <a:latin typeface="Rubik"/>
                <a:cs typeface="Arial" panose="020B0604020202020204" pitchFamily="34" charset="0"/>
              </a:rPr>
              <a:t>2</a:t>
            </a:r>
            <a:r>
              <a:rPr lang="en-GB" sz="1200" dirty="0">
                <a:latin typeface="Rubik"/>
                <a:cs typeface="Arial" panose="020B0604020202020204" pitchFamily="34" charset="0"/>
              </a:rPr>
              <a:t>e. </a:t>
            </a:r>
          </a:p>
          <a:p>
            <a:pPr algn="just"/>
            <a:endParaRPr lang="en-GB" sz="1200" dirty="0">
              <a:solidFill>
                <a:srgbClr val="FF0000"/>
              </a:solidFill>
              <a:latin typeface="Rubik"/>
              <a:cs typeface="Arial" panose="020B0604020202020204" pitchFamily="34" charset="0"/>
            </a:endParaRPr>
          </a:p>
          <a:p>
            <a:pPr algn="just"/>
            <a:r>
              <a:rPr lang="en-GB" sz="1200" dirty="0">
                <a:latin typeface="Rubik"/>
                <a:cs typeface="Arial" panose="020B0604020202020204" pitchFamily="34" charset="0"/>
              </a:rPr>
              <a:t>The biggest contributor to eMedia’s scope 1 and 2 emissions </a:t>
            </a:r>
            <a:r>
              <a:rPr lang="en-ZA" sz="1200" dirty="0">
                <a:latin typeface="Rubik"/>
                <a:cs typeface="Arial" panose="020B0604020202020204" pitchFamily="34" charset="0"/>
              </a:rPr>
              <a:t>was electricity consumed in eMedia’s properties. Emissions from electricity consumed in eMedia’s properties constituted 94% of eMedia’s scope 1 and 2 emissions.</a:t>
            </a:r>
          </a:p>
          <a:p>
            <a:pPr algn="just"/>
            <a:endParaRPr lang="en-ZA" sz="1200" dirty="0">
              <a:solidFill>
                <a:srgbClr val="FF0000"/>
              </a:solidFill>
              <a:latin typeface="Rubik"/>
              <a:ea typeface="Rubik Light" charset="0"/>
              <a:cs typeface="Arial" panose="020B0604020202020204" pitchFamily="34" charset="0"/>
            </a:endParaRPr>
          </a:p>
          <a:p>
            <a:pPr algn="just"/>
            <a:r>
              <a:rPr lang="en-ZA" sz="1200" dirty="0">
                <a:latin typeface="Rubik"/>
                <a:ea typeface="Rubik Light" charset="0"/>
                <a:cs typeface="Arial" panose="020B0604020202020204" pitchFamily="34" charset="0"/>
              </a:rPr>
              <a:t>The decrease of 25% in eMedia’s scope 1 and 2 emissions resulted primarily from the decrease in stationary diesel consumption due to the reduction of loadshedding.</a:t>
            </a:r>
            <a:endParaRPr lang="en-ZA" sz="1200" dirty="0">
              <a:latin typeface="Rubik"/>
              <a:ea typeface="Rubik Light" charset="0"/>
              <a:cs typeface="Rubik Light" charset="0"/>
            </a:endParaRPr>
          </a:p>
        </p:txBody>
      </p:sp>
      <p:graphicFrame>
        <p:nvGraphicFramePr>
          <p:cNvPr id="3" name="Chart 2">
            <a:extLst>
              <a:ext uri="{FF2B5EF4-FFF2-40B4-BE49-F238E27FC236}">
                <a16:creationId xmlns:a16="http://schemas.microsoft.com/office/drawing/2014/main" id="{328D2B03-30B8-B769-6A6A-7DA13A9150B7}"/>
              </a:ext>
            </a:extLst>
          </p:cNvPr>
          <p:cNvGraphicFramePr>
            <a:graphicFrameLocks/>
          </p:cNvGraphicFramePr>
          <p:nvPr>
            <p:extLst>
              <p:ext uri="{D42A27DB-BD31-4B8C-83A1-F6EECF244321}">
                <p14:modId xmlns:p14="http://schemas.microsoft.com/office/powerpoint/2010/main" val="3999537763"/>
              </p:ext>
            </p:extLst>
          </p:nvPr>
        </p:nvGraphicFramePr>
        <p:xfrm>
          <a:off x="3405350" y="977206"/>
          <a:ext cx="8640000" cy="54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5682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3806"/>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64759"/>
              </a:solidFill>
            </a:endParaRPr>
          </a:p>
        </p:txBody>
      </p:sp>
      <p:sp>
        <p:nvSpPr>
          <p:cNvPr id="7" name="Rectangle 6"/>
          <p:cNvSpPr/>
          <p:nvPr/>
        </p:nvSpPr>
        <p:spPr>
          <a:xfrm>
            <a:off x="11796686" y="6490607"/>
            <a:ext cx="395314" cy="367393"/>
          </a:xfrm>
          <a:prstGeom prst="rect">
            <a:avLst/>
          </a:prstGeom>
          <a:solidFill>
            <a:srgbClr val="F03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490607"/>
            <a:ext cx="7084916" cy="367393"/>
          </a:xfrm>
          <a:prstGeom prst="rect">
            <a:avLst/>
          </a:prstGeom>
          <a:solidFill>
            <a:srgbClr val="36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4090"/>
            <a:ext cx="12180124" cy="461665"/>
          </a:xfrm>
          <a:prstGeom prst="rect">
            <a:avLst/>
          </a:prstGeom>
          <a:noFill/>
        </p:spPr>
        <p:txBody>
          <a:bodyPr wrap="square" rtlCol="0">
            <a:spAutoFit/>
          </a:bodyPr>
          <a:lstStyle/>
          <a:p>
            <a:pPr algn="ctr"/>
            <a:r>
              <a:rPr lang="en-US" sz="2400" b="1" spc="300" dirty="0">
                <a:solidFill>
                  <a:schemeClr val="bg1"/>
                </a:solidFill>
                <a:latin typeface="Rubik" charset="0"/>
              </a:rPr>
              <a:t>SCOPE 1 &amp; 2 EMISSIONS</a:t>
            </a:r>
          </a:p>
        </p:txBody>
      </p:sp>
      <p:sp>
        <p:nvSpPr>
          <p:cNvPr id="11" name="TextBox 10"/>
          <p:cNvSpPr txBox="1"/>
          <p:nvPr/>
        </p:nvSpPr>
        <p:spPr>
          <a:xfrm>
            <a:off x="11916910" y="6532289"/>
            <a:ext cx="263214" cy="276999"/>
          </a:xfrm>
          <a:prstGeom prst="rect">
            <a:avLst/>
          </a:prstGeom>
          <a:noFill/>
        </p:spPr>
        <p:txBody>
          <a:bodyPr wrap="none" rtlCol="0">
            <a:spAutoFit/>
          </a:bodyPr>
          <a:lstStyle/>
          <a:p>
            <a:pPr algn="r"/>
            <a:r>
              <a:rPr lang="en-US" sz="1200" dirty="0">
                <a:solidFill>
                  <a:schemeClr val="bg1"/>
                </a:solidFill>
                <a:latin typeface="Rubik Medium" charset="0"/>
                <a:ea typeface="Rubik Medium" charset="0"/>
                <a:cs typeface="Rubik Medium" charset="0"/>
              </a:rPr>
              <a:t>9</a:t>
            </a:r>
          </a:p>
        </p:txBody>
      </p:sp>
      <p:sp>
        <p:nvSpPr>
          <p:cNvPr id="12" name="TextBox 11"/>
          <p:cNvSpPr txBox="1"/>
          <p:nvPr/>
        </p:nvSpPr>
        <p:spPr>
          <a:xfrm>
            <a:off x="52332" y="6555439"/>
            <a:ext cx="3578672" cy="276999"/>
          </a:xfrm>
          <a:prstGeom prst="rect">
            <a:avLst/>
          </a:prstGeom>
          <a:noFill/>
        </p:spPr>
        <p:txBody>
          <a:bodyPr wrap="none" rtlCol="0">
            <a:spAutoFit/>
          </a:bodyPr>
          <a:lstStyle/>
          <a:p>
            <a:r>
              <a:rPr lang="en-US" sz="1200" dirty="0" err="1">
                <a:solidFill>
                  <a:schemeClr val="bg1"/>
                </a:solidFill>
                <a:latin typeface="Rubik Medium" charset="0"/>
                <a:ea typeface="Rubik Medium" charset="0"/>
                <a:cs typeface="Rubik Medium" charset="0"/>
              </a:rPr>
              <a:t>eMedia</a:t>
            </a:r>
            <a:r>
              <a:rPr lang="en-US" sz="1200" dirty="0">
                <a:solidFill>
                  <a:schemeClr val="bg1"/>
                </a:solidFill>
                <a:latin typeface="Rubik Medium" charset="0"/>
                <a:ea typeface="Rubik Medium" charset="0"/>
                <a:cs typeface="Rubik Medium" charset="0"/>
              </a:rPr>
              <a:t> Carbon and Waste Footprint Feedback Report </a:t>
            </a:r>
            <a:endParaRPr lang="en-ZA" sz="1200" dirty="0">
              <a:solidFill>
                <a:schemeClr val="bg1"/>
              </a:solidFill>
              <a:latin typeface="Rubik Medium" charset="0"/>
              <a:ea typeface="Rubik Medium" charset="0"/>
              <a:cs typeface="Rubik Medium" charset="0"/>
            </a:endParaRPr>
          </a:p>
        </p:txBody>
      </p:sp>
      <p:sp>
        <p:nvSpPr>
          <p:cNvPr id="17" name="TextBox 16"/>
          <p:cNvSpPr txBox="1"/>
          <p:nvPr/>
        </p:nvSpPr>
        <p:spPr>
          <a:xfrm>
            <a:off x="150471" y="1169439"/>
            <a:ext cx="11864052" cy="677108"/>
          </a:xfrm>
          <a:prstGeom prst="rect">
            <a:avLst/>
          </a:prstGeom>
          <a:noFill/>
        </p:spPr>
        <p:txBody>
          <a:bodyPr wrap="square" rtlCol="0">
            <a:spAutoFit/>
          </a:bodyPr>
          <a:lstStyle/>
          <a:p>
            <a:pPr algn="just"/>
            <a:endParaRPr lang="en-ZA" sz="1200" dirty="0">
              <a:latin typeface="Rubik Light" charset="0"/>
              <a:ea typeface="Rubik Light" charset="0"/>
              <a:cs typeface="Rubik Light" charset="0"/>
            </a:endParaRPr>
          </a:p>
          <a:p>
            <a:pPr algn="just"/>
            <a:endParaRPr lang="en-ZA" sz="1200" dirty="0">
              <a:latin typeface="Rubik Light" charset="0"/>
              <a:ea typeface="Rubik Light" charset="0"/>
              <a:cs typeface="Rubik Light" charset="0"/>
            </a:endParaRPr>
          </a:p>
          <a:p>
            <a:pPr algn="just"/>
            <a:endParaRPr lang="en-ZA" sz="1400" dirty="0">
              <a:latin typeface="Rubik Light" charset="0"/>
              <a:ea typeface="Rubik Light" charset="0"/>
              <a:cs typeface="Rubik Light" charset="0"/>
            </a:endParaRPr>
          </a:p>
        </p:txBody>
      </p:sp>
      <p:graphicFrame>
        <p:nvGraphicFramePr>
          <p:cNvPr id="3" name="Chart 2">
            <a:extLst>
              <a:ext uri="{FF2B5EF4-FFF2-40B4-BE49-F238E27FC236}">
                <a16:creationId xmlns:a16="http://schemas.microsoft.com/office/drawing/2014/main" id="{35F3E090-DC9C-4A65-BF2A-22CC3D95586B}"/>
              </a:ext>
            </a:extLst>
          </p:cNvPr>
          <p:cNvGraphicFramePr>
            <a:graphicFrameLocks/>
          </p:cNvGraphicFramePr>
          <p:nvPr>
            <p:extLst>
              <p:ext uri="{D42A27DB-BD31-4B8C-83A1-F6EECF244321}">
                <p14:modId xmlns:p14="http://schemas.microsoft.com/office/powerpoint/2010/main" val="4167332234"/>
              </p:ext>
            </p:extLst>
          </p:nvPr>
        </p:nvGraphicFramePr>
        <p:xfrm>
          <a:off x="161529" y="977206"/>
          <a:ext cx="11880000" cy="54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8473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0eb6a6-a688-499f-b9c4-42ff8e02cc7e" xsi:nil="true"/>
    <lcf76f155ced4ddcb4097134ff3c332f xmlns="f4366f6b-bd99-4d2f-84a9-efaa0f76152d">
      <Terms xmlns="http://schemas.microsoft.com/office/infopath/2007/PartnerControls"/>
    </lcf76f155ced4ddcb4097134ff3c332f>
    <SharedWithUsers xmlns="5f0eb6a6-a688-499f-b9c4-42ff8e02cc7e">
      <UserInfo>
        <DisplayName>Joslin Lydall</DisplayName>
        <AccountId>14</AccountId>
        <AccountType/>
      </UserInfo>
      <UserInfo>
        <DisplayName>Kushveena Gokul</DisplayName>
        <AccountId>73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6A98A48003CD4A9BECCD6D67CA105E" ma:contentTypeVersion="18" ma:contentTypeDescription="Create a new document." ma:contentTypeScope="" ma:versionID="0a2f48deaec41ca1dd91705260053e37">
  <xsd:schema xmlns:xsd="http://www.w3.org/2001/XMLSchema" xmlns:xs="http://www.w3.org/2001/XMLSchema" xmlns:p="http://schemas.microsoft.com/office/2006/metadata/properties" xmlns:ns2="f4366f6b-bd99-4d2f-84a9-efaa0f76152d" xmlns:ns3="5f0eb6a6-a688-499f-b9c4-42ff8e02cc7e" targetNamespace="http://schemas.microsoft.com/office/2006/metadata/properties" ma:root="true" ma:fieldsID="ab84c59123589146a5100119a4d07d62" ns2:_="" ns3:_="">
    <xsd:import namespace="f4366f6b-bd99-4d2f-84a9-efaa0f76152d"/>
    <xsd:import namespace="5f0eb6a6-a688-499f-b9c4-42ff8e02cc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66f6b-bd99-4d2f-84a9-efaa0f7615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0b3c6f9-c663-44e8-bd08-1a66eee229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0eb6a6-a688-499f-b9c4-42ff8e02cc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a16a21-765d-416a-8437-5eb63df18703}" ma:internalName="TaxCatchAll" ma:showField="CatchAllData" ma:web="5f0eb6a6-a688-499f-b9c4-42ff8e02cc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796992-81FB-4370-9709-75B878665B97}">
  <ds:schemaRefs>
    <ds:schemaRef ds:uri="http://purl.org/dc/terms/"/>
    <ds:schemaRef ds:uri="http://schemas.microsoft.com/office/infopath/2007/PartnerControls"/>
    <ds:schemaRef ds:uri="http://purl.org/dc/elements/1.1/"/>
    <ds:schemaRef ds:uri="f4366f6b-bd99-4d2f-84a9-efaa0f76152d"/>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5f0eb6a6-a688-499f-b9c4-42ff8e02cc7e"/>
    <ds:schemaRef ds:uri="http://purl.org/dc/dcmitype/"/>
  </ds:schemaRefs>
</ds:datastoreItem>
</file>

<file path=customXml/itemProps2.xml><?xml version="1.0" encoding="utf-8"?>
<ds:datastoreItem xmlns:ds="http://schemas.openxmlformats.org/officeDocument/2006/customXml" ds:itemID="{A6450DAE-F5F4-4485-A9F5-C74245A6C5A8}">
  <ds:schemaRefs>
    <ds:schemaRef ds:uri="http://schemas.microsoft.com/sharepoint/v3/contenttype/forms"/>
  </ds:schemaRefs>
</ds:datastoreItem>
</file>

<file path=customXml/itemProps3.xml><?xml version="1.0" encoding="utf-8"?>
<ds:datastoreItem xmlns:ds="http://schemas.openxmlformats.org/officeDocument/2006/customXml" ds:itemID="{277187FF-57EE-4FAA-BFBE-7645642D6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66f6b-bd99-4d2f-84a9-efaa0f76152d"/>
    <ds:schemaRef ds:uri="5f0eb6a6-a688-499f-b9c4-42ff8e02c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3917</TotalTime>
  <Words>2147</Words>
  <Application>Microsoft Office PowerPoint</Application>
  <PresentationFormat>Widescreen</PresentationFormat>
  <Paragraphs>288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Rubik</vt:lpstr>
      <vt:lpstr>Rubik Light</vt:lpstr>
      <vt:lpstr>Rubik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Evans (ZA/JHB)</dc:creator>
  <cp:lastModifiedBy>Emma Daugherty</cp:lastModifiedBy>
  <cp:revision>265</cp:revision>
  <dcterms:created xsi:type="dcterms:W3CDTF">2019-02-08T11:31:34Z</dcterms:created>
  <dcterms:modified xsi:type="dcterms:W3CDTF">2025-05-15T06:47:38Z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0x010100136A98A48003CD4A9BECCD6D67CA105E</vt:lpwstr>
  </property>
  <property fmtid="{D5CDD505-2E9C-101B-9397-08002B2CF9AE}" pid="3" name="MediaServiceImageTags">
    <vt:lpwstr/>
  </property>
</Properties>
</file>